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7" r:id="rId6"/>
    <p:sldId id="265" r:id="rId7"/>
    <p:sldId id="266" r:id="rId8"/>
    <p:sldId id="270" r:id="rId9"/>
    <p:sldId id="271" r:id="rId10"/>
    <p:sldId id="272" r:id="rId11"/>
    <p:sldId id="273" r:id="rId12"/>
    <p:sldId id="274" r:id="rId13"/>
    <p:sldId id="275" r:id="rId14"/>
    <p:sldId id="276" r:id="rId15"/>
    <p:sldId id="277" r:id="rId16"/>
    <p:sldId id="278"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117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8A05FE-C102-4196-A6D9-5DF5B39E8954}" type="datetimeFigureOut">
              <a:rPr lang="en-US" smtClean="0"/>
              <a:pPr/>
              <a:t>9/8/2014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47E97D-F191-4856-A571-40ECFF4B3B11}" type="slidenum">
              <a:rPr lang="en-US" smtClean="0"/>
              <a:pPr/>
              <a:t>‹#›</a:t>
            </a:fld>
            <a:endParaRPr lang="en-US"/>
          </a:p>
        </p:txBody>
      </p:sp>
    </p:spTree>
    <p:extLst>
      <p:ext uri="{BB962C8B-B14F-4D97-AF65-F5344CB8AC3E}">
        <p14:creationId xmlns:p14="http://schemas.microsoft.com/office/powerpoint/2010/main" val="1048382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2D5F55-A55C-4290-AEF9-F2A013C34FB0}" type="datetime1">
              <a:rPr lang="en-US" smtClean="0"/>
              <a:pPr/>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500738-D929-4ECE-AFE6-B27A3867C92D}" type="datetime1">
              <a:rPr lang="en-US" smtClean="0"/>
              <a:pPr/>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124EF5-CD55-4398-815B-F0FB46B32B83}" type="datetime1">
              <a:rPr lang="en-US" smtClean="0"/>
              <a:pPr/>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E78EF8-9871-4B64-8C00-2971AAC0CB8A}" type="datetime1">
              <a:rPr lang="en-US" smtClean="0"/>
              <a:pPr/>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EFC445-FC11-4D9F-9370-579BA300E556}" type="datetime1">
              <a:rPr lang="en-US" smtClean="0"/>
              <a:pPr/>
              <a:t>9/8/2014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21DE40-7CDC-4601-8338-9ACFCB06A191}" type="datetime1">
              <a:rPr lang="en-US" smtClean="0"/>
              <a:pPr/>
              <a:t>9/8/2014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62F630-CA39-4387-9FCD-D020AD8F6E34}" type="datetime1">
              <a:rPr lang="en-US" smtClean="0"/>
              <a:pPr/>
              <a:t>9/8/2014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4C3DA-2B3B-4B17-98B4-189C4A35CE26}" type="datetime1">
              <a:rPr lang="en-US" smtClean="0"/>
              <a:pPr/>
              <a:t>9/8/2014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029614-BDA8-47AF-A031-5E2E00F6F404}" type="datetime1">
              <a:rPr lang="en-US" smtClean="0"/>
              <a:pPr/>
              <a:t>9/8/2014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5E23D-5506-47BB-81D5-1846D7F82FA6}" type="datetime1">
              <a:rPr lang="en-US" smtClean="0"/>
              <a:pPr/>
              <a:t>9/8/2014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C50796-358C-4353-BA28-FEA5B74C27C8}" type="datetime1">
              <a:rPr lang="en-US" smtClean="0"/>
              <a:pPr/>
              <a:t>9/8/2014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A7AA6-4ABC-4943-B789-354191CCA8D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299C3-8DEF-4F37-AE43-A1E2AA77DA3B}" type="datetime1">
              <a:rPr lang="en-US" smtClean="0"/>
              <a:pPr/>
              <a:t>9/8/2014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A7AA6-4ABC-4943-B789-354191CCA8D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www.nsof.class.noaa.gov/" TargetMode="External"/><Relationship Id="rId2" Type="http://schemas.openxmlformats.org/officeDocument/2006/relationships/hyperlink" Target="http://glovis.usgs.gov/"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0"/>
            <a:ext cx="9144000" cy="3219451"/>
          </a:xfrm>
        </p:spPr>
        <p:txBody>
          <a:bodyPr>
            <a:normAutofit/>
          </a:bodyPr>
          <a:lstStyle/>
          <a:p>
            <a:r>
              <a:rPr lang="en-US" sz="3600" dirty="0">
                <a:latin typeface="Times New Roman" pitchFamily="18" charset="0"/>
                <a:cs typeface="Times New Roman" pitchFamily="18" charset="0"/>
              </a:rPr>
              <a:t>Establishing Consistent Radiometric Calibration between NOAA AVHRR </a:t>
            </a:r>
            <a:r>
              <a:rPr lang="en-US" sz="3600" dirty="0" smtClean="0">
                <a:latin typeface="Times New Roman" pitchFamily="18" charset="0"/>
                <a:cs typeface="Times New Roman" pitchFamily="18" charset="0"/>
              </a:rPr>
              <a:t>and </a:t>
            </a:r>
            <a:r>
              <a:rPr lang="en-US" sz="3600" dirty="0" err="1">
                <a:latin typeface="Times New Roman" pitchFamily="18" charset="0"/>
                <a:cs typeface="Times New Roman" pitchFamily="18" charset="0"/>
              </a:rPr>
              <a:t>Suomi</a:t>
            </a:r>
            <a:r>
              <a:rPr lang="en-US" sz="3600" dirty="0">
                <a:latin typeface="Times New Roman" pitchFamily="18" charset="0"/>
                <a:cs typeface="Times New Roman" pitchFamily="18" charset="0"/>
              </a:rPr>
              <a:t> NPP </a:t>
            </a:r>
            <a:r>
              <a:rPr lang="en-US" sz="3600" dirty="0" smtClean="0">
                <a:latin typeface="Times New Roman" pitchFamily="18" charset="0"/>
                <a:cs typeface="Times New Roman" pitchFamily="18" charset="0"/>
              </a:rPr>
              <a:t>VIIRS     </a:t>
            </a:r>
            <a:r>
              <a:rPr lang="en-US" sz="3600" dirty="0">
                <a:latin typeface="Times New Roman" pitchFamily="18" charset="0"/>
                <a:cs typeface="Times New Roman" pitchFamily="18" charset="0"/>
              </a:rPr>
              <a:t>to Improve Satellite Data Quality </a:t>
            </a:r>
            <a:r>
              <a:rPr lang="en-US" sz="3600" dirty="0" smtClean="0">
                <a:latin typeface="Times New Roman" pitchFamily="18" charset="0"/>
                <a:cs typeface="Times New Roman" pitchFamily="18" charset="0"/>
              </a:rPr>
              <a:t>for       Weather </a:t>
            </a:r>
            <a:r>
              <a:rPr lang="en-US" sz="3600" dirty="0">
                <a:latin typeface="Times New Roman" pitchFamily="18" charset="0"/>
                <a:cs typeface="Times New Roman" pitchFamily="18" charset="0"/>
              </a:rPr>
              <a:t>and </a:t>
            </a:r>
            <a:r>
              <a:rPr lang="en-US" sz="3600" dirty="0" smtClean="0">
                <a:latin typeface="Times New Roman" pitchFamily="18" charset="0"/>
                <a:cs typeface="Times New Roman" pitchFamily="18" charset="0"/>
              </a:rPr>
              <a:t>Climate</a:t>
            </a:r>
            <a:endParaRPr lang="en-US" sz="3600" dirty="0">
              <a:latin typeface="Times New Roman" pitchFamily="18" charset="0"/>
              <a:cs typeface="Times New Roman" pitchFamily="18" charset="0"/>
            </a:endParaRPr>
          </a:p>
        </p:txBody>
      </p:sp>
      <p:sp>
        <p:nvSpPr>
          <p:cNvPr id="3" name="Subtitle 2"/>
          <p:cNvSpPr>
            <a:spLocks noGrp="1"/>
          </p:cNvSpPr>
          <p:nvPr>
            <p:ph type="subTitle" idx="1"/>
          </p:nvPr>
        </p:nvSpPr>
        <p:spPr>
          <a:xfrm>
            <a:off x="685800" y="3886200"/>
            <a:ext cx="7620000" cy="1752600"/>
          </a:xfrm>
        </p:spPr>
        <p:txBody>
          <a:bodyPr>
            <a:normAutofit fontScale="47500" lnSpcReduction="20000"/>
          </a:bodyPr>
          <a:lstStyle/>
          <a:p>
            <a:r>
              <a:rPr lang="en-US" sz="5900" dirty="0" err="1" smtClean="0">
                <a:solidFill>
                  <a:schemeClr val="tx1">
                    <a:lumMod val="65000"/>
                    <a:lumOff val="35000"/>
                  </a:schemeClr>
                </a:solidFill>
                <a:latin typeface="Times New Roman" pitchFamily="18" charset="0"/>
                <a:cs typeface="Times New Roman" pitchFamily="18" charset="0"/>
              </a:rPr>
              <a:t>Sirish</a:t>
            </a:r>
            <a:r>
              <a:rPr lang="en-US" sz="5900" dirty="0" smtClean="0">
                <a:solidFill>
                  <a:schemeClr val="tx1">
                    <a:lumMod val="65000"/>
                    <a:lumOff val="35000"/>
                  </a:schemeClr>
                </a:solidFill>
                <a:latin typeface="Times New Roman" pitchFamily="18" charset="0"/>
                <a:cs typeface="Times New Roman" pitchFamily="18" charset="0"/>
              </a:rPr>
              <a:t> </a:t>
            </a:r>
            <a:r>
              <a:rPr lang="en-US" sz="5900" dirty="0" err="1" smtClean="0">
                <a:solidFill>
                  <a:schemeClr val="tx1">
                    <a:lumMod val="65000"/>
                    <a:lumOff val="35000"/>
                  </a:schemeClr>
                </a:solidFill>
                <a:latin typeface="Times New Roman" pitchFamily="18" charset="0"/>
                <a:cs typeface="Times New Roman" pitchFamily="18" charset="0"/>
              </a:rPr>
              <a:t>Uprety</a:t>
            </a:r>
            <a:r>
              <a:rPr lang="en-US" sz="5900" dirty="0" smtClean="0">
                <a:solidFill>
                  <a:schemeClr val="tx1">
                    <a:lumMod val="65000"/>
                    <a:lumOff val="35000"/>
                  </a:schemeClr>
                </a:solidFill>
                <a:latin typeface="Times New Roman" pitchFamily="18" charset="0"/>
                <a:cs typeface="Times New Roman" pitchFamily="18" charset="0"/>
              </a:rPr>
              <a:t> </a:t>
            </a:r>
          </a:p>
          <a:p>
            <a:r>
              <a:rPr lang="en-US" sz="3800" dirty="0" smtClean="0">
                <a:solidFill>
                  <a:schemeClr val="tx1">
                    <a:lumMod val="65000"/>
                    <a:lumOff val="35000"/>
                  </a:schemeClr>
                </a:solidFill>
                <a:latin typeface="Times New Roman" pitchFamily="18" charset="0"/>
                <a:cs typeface="Times New Roman" pitchFamily="18" charset="0"/>
              </a:rPr>
              <a:t>CIRA, Colorado State University</a:t>
            </a:r>
          </a:p>
          <a:p>
            <a:r>
              <a:rPr lang="en-US" sz="5900" dirty="0" err="1" smtClean="0">
                <a:solidFill>
                  <a:schemeClr val="tx1">
                    <a:lumMod val="65000"/>
                    <a:lumOff val="35000"/>
                  </a:schemeClr>
                </a:solidFill>
                <a:latin typeface="Times New Roman" pitchFamily="18" charset="0"/>
                <a:cs typeface="Times New Roman" pitchFamily="18" charset="0"/>
              </a:rPr>
              <a:t>Changyong</a:t>
            </a:r>
            <a:r>
              <a:rPr lang="en-US" sz="5900" dirty="0" smtClean="0">
                <a:solidFill>
                  <a:schemeClr val="tx1">
                    <a:lumMod val="65000"/>
                    <a:lumOff val="35000"/>
                  </a:schemeClr>
                </a:solidFill>
                <a:latin typeface="Times New Roman" pitchFamily="18" charset="0"/>
                <a:cs typeface="Times New Roman" pitchFamily="18" charset="0"/>
              </a:rPr>
              <a:t> </a:t>
            </a:r>
            <a:r>
              <a:rPr lang="en-US" sz="5900" dirty="0" err="1" smtClean="0">
                <a:solidFill>
                  <a:schemeClr val="tx1">
                    <a:lumMod val="65000"/>
                    <a:lumOff val="35000"/>
                  </a:schemeClr>
                </a:solidFill>
                <a:latin typeface="Times New Roman" pitchFamily="18" charset="0"/>
                <a:cs typeface="Times New Roman" pitchFamily="18" charset="0"/>
              </a:rPr>
              <a:t>Cao</a:t>
            </a:r>
            <a:r>
              <a:rPr lang="en-US" sz="5900" baseline="30000" dirty="0" err="1" smtClean="0">
                <a:solidFill>
                  <a:schemeClr val="tx1">
                    <a:lumMod val="65000"/>
                    <a:lumOff val="35000"/>
                  </a:schemeClr>
                </a:solidFill>
                <a:latin typeface="Times New Roman" pitchFamily="18" charset="0"/>
                <a:cs typeface="Times New Roman" pitchFamily="18" charset="0"/>
              </a:rPr>
              <a:t>a</a:t>
            </a:r>
            <a:r>
              <a:rPr lang="en-US" sz="5900" dirty="0" smtClean="0">
                <a:solidFill>
                  <a:schemeClr val="tx1">
                    <a:lumMod val="65000"/>
                    <a:lumOff val="35000"/>
                  </a:schemeClr>
                </a:solidFill>
                <a:latin typeface="Times New Roman" pitchFamily="18" charset="0"/>
                <a:cs typeface="Times New Roman" pitchFamily="18" charset="0"/>
              </a:rPr>
              <a:t>, </a:t>
            </a:r>
            <a:r>
              <a:rPr lang="en-US" sz="5900" dirty="0" err="1" smtClean="0">
                <a:solidFill>
                  <a:schemeClr val="tx1">
                    <a:lumMod val="65000"/>
                    <a:lumOff val="35000"/>
                  </a:schemeClr>
                </a:solidFill>
                <a:latin typeface="Times New Roman" pitchFamily="18" charset="0"/>
                <a:cs typeface="Times New Roman" pitchFamily="18" charset="0"/>
              </a:rPr>
              <a:t>Slawomir</a:t>
            </a:r>
            <a:r>
              <a:rPr lang="en-US" sz="5900" dirty="0" smtClean="0">
                <a:solidFill>
                  <a:schemeClr val="tx1">
                    <a:lumMod val="65000"/>
                    <a:lumOff val="35000"/>
                  </a:schemeClr>
                </a:solidFill>
                <a:latin typeface="Times New Roman" pitchFamily="18" charset="0"/>
                <a:cs typeface="Times New Roman" pitchFamily="18" charset="0"/>
              </a:rPr>
              <a:t> </a:t>
            </a:r>
            <a:r>
              <a:rPr lang="en-US" sz="5900" dirty="0" err="1" smtClean="0">
                <a:solidFill>
                  <a:schemeClr val="tx1">
                    <a:lumMod val="65000"/>
                    <a:lumOff val="35000"/>
                  </a:schemeClr>
                </a:solidFill>
                <a:latin typeface="Times New Roman" pitchFamily="18" charset="0"/>
                <a:cs typeface="Times New Roman" pitchFamily="18" charset="0"/>
              </a:rPr>
              <a:t>Blonski</a:t>
            </a:r>
            <a:r>
              <a:rPr lang="en-US" sz="5900" baseline="30000" dirty="0" err="1" smtClean="0">
                <a:solidFill>
                  <a:schemeClr val="tx1">
                    <a:lumMod val="65000"/>
                    <a:lumOff val="35000"/>
                  </a:schemeClr>
                </a:solidFill>
                <a:latin typeface="Times New Roman" pitchFamily="18" charset="0"/>
                <a:cs typeface="Times New Roman" pitchFamily="18" charset="0"/>
              </a:rPr>
              <a:t>b</a:t>
            </a:r>
            <a:r>
              <a:rPr lang="en-US" sz="5900" dirty="0" smtClean="0">
                <a:solidFill>
                  <a:schemeClr val="tx1">
                    <a:lumMod val="65000"/>
                    <a:lumOff val="35000"/>
                  </a:schemeClr>
                </a:solidFill>
                <a:latin typeface="Times New Roman" pitchFamily="18" charset="0"/>
                <a:cs typeface="Times New Roman" pitchFamily="18" charset="0"/>
              </a:rPr>
              <a:t> and Xi </a:t>
            </a:r>
            <a:r>
              <a:rPr lang="en-US" sz="5900" dirty="0" err="1" smtClean="0">
                <a:solidFill>
                  <a:schemeClr val="tx1">
                    <a:lumMod val="65000"/>
                    <a:lumOff val="35000"/>
                  </a:schemeClr>
                </a:solidFill>
                <a:latin typeface="Times New Roman" pitchFamily="18" charset="0"/>
                <a:cs typeface="Times New Roman" pitchFamily="18" charset="0"/>
              </a:rPr>
              <a:t>Shao</a:t>
            </a:r>
            <a:r>
              <a:rPr lang="en-US" sz="5900" baseline="30000" dirty="0" err="1" smtClean="0">
                <a:solidFill>
                  <a:schemeClr val="tx1">
                    <a:lumMod val="65000"/>
                    <a:lumOff val="35000"/>
                  </a:schemeClr>
                </a:solidFill>
                <a:latin typeface="Times New Roman" pitchFamily="18" charset="0"/>
                <a:cs typeface="Times New Roman" pitchFamily="18" charset="0"/>
              </a:rPr>
              <a:t>b</a:t>
            </a:r>
            <a:endParaRPr lang="en-US" sz="5900" baseline="30000" dirty="0" smtClean="0">
              <a:solidFill>
                <a:schemeClr val="tx1">
                  <a:lumMod val="65000"/>
                  <a:lumOff val="35000"/>
                </a:schemeClr>
              </a:solidFill>
              <a:latin typeface="Times New Roman" pitchFamily="18" charset="0"/>
              <a:cs typeface="Times New Roman" pitchFamily="18" charset="0"/>
            </a:endParaRPr>
          </a:p>
          <a:p>
            <a:r>
              <a:rPr lang="en-US" sz="3800" baseline="30000" dirty="0" err="1" smtClean="0">
                <a:solidFill>
                  <a:schemeClr val="tx1">
                    <a:lumMod val="65000"/>
                    <a:lumOff val="35000"/>
                  </a:schemeClr>
                </a:solidFill>
                <a:latin typeface="Times New Roman" pitchFamily="18" charset="0"/>
                <a:cs typeface="Times New Roman" pitchFamily="18" charset="0"/>
              </a:rPr>
              <a:t>a</a:t>
            </a:r>
            <a:r>
              <a:rPr lang="en-US" sz="3800" dirty="0" err="1" smtClean="0">
                <a:solidFill>
                  <a:schemeClr val="tx1">
                    <a:lumMod val="65000"/>
                    <a:lumOff val="35000"/>
                  </a:schemeClr>
                </a:solidFill>
                <a:latin typeface="Times New Roman" pitchFamily="18" charset="0"/>
                <a:cs typeface="Times New Roman" pitchFamily="18" charset="0"/>
              </a:rPr>
              <a:t>NOAA</a:t>
            </a:r>
            <a:r>
              <a:rPr lang="en-US" sz="3800" dirty="0" smtClean="0">
                <a:solidFill>
                  <a:schemeClr val="tx1">
                    <a:lumMod val="65000"/>
                    <a:lumOff val="35000"/>
                  </a:schemeClr>
                </a:solidFill>
                <a:latin typeface="Times New Roman" pitchFamily="18" charset="0"/>
                <a:cs typeface="Times New Roman" pitchFamily="18" charset="0"/>
              </a:rPr>
              <a:t>/NESDIS/STAR, </a:t>
            </a:r>
            <a:r>
              <a:rPr lang="en-US" sz="3800" baseline="30000" dirty="0" err="1" smtClean="0">
                <a:solidFill>
                  <a:schemeClr val="tx1">
                    <a:lumMod val="65000"/>
                    <a:lumOff val="35000"/>
                  </a:schemeClr>
                </a:solidFill>
                <a:latin typeface="Times New Roman" pitchFamily="18" charset="0"/>
                <a:cs typeface="Times New Roman" pitchFamily="18" charset="0"/>
              </a:rPr>
              <a:t>b</a:t>
            </a:r>
            <a:r>
              <a:rPr lang="en-US" sz="3800" dirty="0" err="1" smtClean="0">
                <a:solidFill>
                  <a:schemeClr val="tx1">
                    <a:lumMod val="65000"/>
                    <a:lumOff val="35000"/>
                  </a:schemeClr>
                </a:solidFill>
                <a:latin typeface="Times New Roman" pitchFamily="18" charset="0"/>
                <a:cs typeface="Times New Roman" pitchFamily="18" charset="0"/>
              </a:rPr>
              <a:t>University</a:t>
            </a:r>
            <a:r>
              <a:rPr lang="en-US" sz="3800" dirty="0" smtClean="0">
                <a:solidFill>
                  <a:schemeClr val="tx1">
                    <a:lumMod val="65000"/>
                    <a:lumOff val="35000"/>
                  </a:schemeClr>
                </a:solidFill>
                <a:latin typeface="Times New Roman" pitchFamily="18" charset="0"/>
                <a:cs typeface="Times New Roman" pitchFamily="18" charset="0"/>
              </a:rPr>
              <a:t> of Maryland</a:t>
            </a:r>
          </a:p>
        </p:txBody>
      </p:sp>
      <p:pic>
        <p:nvPicPr>
          <p:cNvPr id="5" name="Picture 84"/>
          <p:cNvPicPr>
            <a:picLocks noChangeAspect="1" noChangeArrowheads="1"/>
          </p:cNvPicPr>
          <p:nvPr/>
        </p:nvPicPr>
        <p:blipFill>
          <a:blip r:embed="rId2" cstate="print"/>
          <a:srcRect/>
          <a:stretch>
            <a:fillRect/>
          </a:stretch>
        </p:blipFill>
        <p:spPr bwMode="auto">
          <a:xfrm>
            <a:off x="8446002" y="101602"/>
            <a:ext cx="630035" cy="630381"/>
          </a:xfrm>
          <a:prstGeom prst="rect">
            <a:avLst/>
          </a:prstGeom>
          <a:noFill/>
          <a:ln w="9525" algn="ctr">
            <a:noFill/>
            <a:miter lim="800000"/>
            <a:headEnd/>
            <a:tailEnd/>
          </a:ln>
        </p:spPr>
      </p:pic>
      <p:pic>
        <p:nvPicPr>
          <p:cNvPr id="6" name="Picture 271"/>
          <p:cNvPicPr>
            <a:picLocks noChangeAspect="1" noChangeArrowheads="1"/>
          </p:cNvPicPr>
          <p:nvPr/>
        </p:nvPicPr>
        <p:blipFill>
          <a:blip r:embed="rId3" cstate="print"/>
          <a:srcRect/>
          <a:stretch>
            <a:fillRect/>
          </a:stretch>
        </p:blipFill>
        <p:spPr bwMode="auto">
          <a:xfrm>
            <a:off x="25400" y="109584"/>
            <a:ext cx="1155700" cy="47775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3485442"/>
            <a:ext cx="3200400" cy="2094855"/>
          </a:xfrm>
          <a:prstGeom prst="rect">
            <a:avLst/>
          </a:prstGeom>
          <a:noFill/>
          <a:ln w="9525">
            <a:noFill/>
            <a:miter lim="800000"/>
            <a:headEnd/>
            <a:tailEnd/>
          </a:ln>
        </p:spPr>
      </p:pic>
      <p:sp>
        <p:nvSpPr>
          <p:cNvPr id="6" name="Rectangle 5"/>
          <p:cNvSpPr/>
          <p:nvPr/>
        </p:nvSpPr>
        <p:spPr>
          <a:xfrm>
            <a:off x="838200" y="1150224"/>
            <a:ext cx="3581399" cy="292388"/>
          </a:xfrm>
          <a:prstGeom prst="rect">
            <a:avLst/>
          </a:prstGeom>
        </p:spPr>
        <p:txBody>
          <a:bodyPr wrap="square">
            <a:spAutoFit/>
          </a:bodyPr>
          <a:lstStyle/>
          <a:p>
            <a:r>
              <a:rPr lang="en-US" sz="1300" dirty="0" smtClean="0">
                <a:solidFill>
                  <a:srgbClr val="000000"/>
                </a:solidFill>
                <a:latin typeface="Times New Roman" pitchFamily="18" charset="0"/>
                <a:ea typeface="Calibri" pitchFamily="34" charset="0"/>
                <a:cs typeface="Times New Roman" pitchFamily="18" charset="0"/>
              </a:rPr>
              <a:t>AVHRR Band1 (0.64 µm) and VIIRS Band M-5</a:t>
            </a:r>
            <a:endParaRPr lang="en-US" sz="1300" dirty="0"/>
          </a:p>
        </p:txBody>
      </p:sp>
      <p:pic>
        <p:nvPicPr>
          <p:cNvPr id="2052" name="Picture 4"/>
          <p:cNvPicPr>
            <a:picLocks noChangeAspect="1" noChangeArrowheads="1"/>
          </p:cNvPicPr>
          <p:nvPr/>
        </p:nvPicPr>
        <p:blipFill>
          <a:blip r:embed="rId3" cstate="print"/>
          <a:srcRect/>
          <a:stretch>
            <a:fillRect/>
          </a:stretch>
        </p:blipFill>
        <p:spPr bwMode="auto">
          <a:xfrm>
            <a:off x="5334000" y="3474153"/>
            <a:ext cx="3124201" cy="2071732"/>
          </a:xfrm>
          <a:prstGeom prst="rect">
            <a:avLst/>
          </a:prstGeom>
          <a:noFill/>
          <a:ln w="9525">
            <a:noFill/>
            <a:miter lim="800000"/>
            <a:headEnd/>
            <a:tailEnd/>
          </a:ln>
        </p:spPr>
      </p:pic>
      <p:sp>
        <p:nvSpPr>
          <p:cNvPr id="10" name="Rectangle 9"/>
          <p:cNvSpPr/>
          <p:nvPr/>
        </p:nvSpPr>
        <p:spPr>
          <a:xfrm>
            <a:off x="5353077" y="1139073"/>
            <a:ext cx="3618078" cy="292388"/>
          </a:xfrm>
          <a:prstGeom prst="rect">
            <a:avLst/>
          </a:prstGeom>
        </p:spPr>
        <p:txBody>
          <a:bodyPr wrap="square">
            <a:spAutoFit/>
          </a:bodyPr>
          <a:lstStyle/>
          <a:p>
            <a:r>
              <a:rPr lang="en-US" sz="1300" dirty="0" smtClean="0">
                <a:solidFill>
                  <a:srgbClr val="000000"/>
                </a:solidFill>
                <a:latin typeface="Times New Roman" pitchFamily="18" charset="0"/>
                <a:ea typeface="Calibri" pitchFamily="34" charset="0"/>
                <a:cs typeface="Times New Roman" pitchFamily="18" charset="0"/>
              </a:rPr>
              <a:t>AVHRR Band 2 (0.86 µm) and VIIRS Band M-7</a:t>
            </a:r>
            <a:endParaRPr lang="en-US" sz="1300" dirty="0"/>
          </a:p>
        </p:txBody>
      </p:sp>
      <p:sp>
        <p:nvSpPr>
          <p:cNvPr id="11" name="Title 1"/>
          <p:cNvSpPr>
            <a:spLocks noGrp="1"/>
          </p:cNvSpPr>
          <p:nvPr>
            <p:ph type="title"/>
          </p:nvPr>
        </p:nvSpPr>
        <p:spPr>
          <a:xfrm>
            <a:off x="457200" y="152400"/>
            <a:ext cx="8229600" cy="838200"/>
          </a:xfrm>
        </p:spPr>
        <p:txBody>
          <a:bodyPr>
            <a:normAutofit/>
          </a:bodyPr>
          <a:lstStyle/>
          <a:p>
            <a:r>
              <a:rPr lang="en-US" sz="3600" dirty="0" smtClean="0">
                <a:latin typeface="Times New Roman" pitchFamily="18" charset="0"/>
                <a:cs typeface="Times New Roman" pitchFamily="18" charset="0"/>
              </a:rPr>
              <a:t>AVHRR Bias over Desert (SNO-x)</a:t>
            </a:r>
            <a:endParaRPr lang="en-US" sz="3600" dirty="0">
              <a:latin typeface="Times New Roman" pitchFamily="18" charset="0"/>
              <a:cs typeface="Times New Roman" pitchFamily="18" charset="0"/>
            </a:endParaRPr>
          </a:p>
        </p:txBody>
      </p:sp>
      <p:pic>
        <p:nvPicPr>
          <p:cNvPr id="2054" name="Picture 6"/>
          <p:cNvPicPr>
            <a:picLocks noChangeAspect="1" noChangeArrowheads="1"/>
          </p:cNvPicPr>
          <p:nvPr/>
        </p:nvPicPr>
        <p:blipFill>
          <a:blip r:embed="rId4" cstate="print"/>
          <a:srcRect/>
          <a:stretch>
            <a:fillRect/>
          </a:stretch>
        </p:blipFill>
        <p:spPr bwMode="auto">
          <a:xfrm>
            <a:off x="0" y="1434579"/>
            <a:ext cx="4462347" cy="1957811"/>
          </a:xfrm>
          <a:prstGeom prst="rect">
            <a:avLst/>
          </a:prstGeom>
          <a:noFill/>
          <a:ln w="9525">
            <a:noFill/>
            <a:miter lim="800000"/>
            <a:headEnd/>
            <a:tailEnd/>
          </a:ln>
        </p:spPr>
      </p:pic>
      <p:sp>
        <p:nvSpPr>
          <p:cNvPr id="14" name="TextBox 13"/>
          <p:cNvSpPr txBox="1"/>
          <p:nvPr/>
        </p:nvSpPr>
        <p:spPr>
          <a:xfrm>
            <a:off x="609600" y="1497771"/>
            <a:ext cx="3657600" cy="261610"/>
          </a:xfrm>
          <a:prstGeom prst="rect">
            <a:avLst/>
          </a:prstGeom>
          <a:noFill/>
        </p:spPr>
        <p:txBody>
          <a:bodyPr wrap="square" rtlCol="0">
            <a:spAutoFit/>
          </a:bodyPr>
          <a:lstStyle/>
          <a:p>
            <a:r>
              <a:rPr lang="en-US" sz="1100" dirty="0" smtClean="0"/>
              <a:t>Bias (%): -19.46 + 0.00165 * Days          Bias change:  -1.21%</a:t>
            </a:r>
            <a:endParaRPr lang="en-US" sz="1100" dirty="0"/>
          </a:p>
        </p:txBody>
      </p:sp>
      <p:pic>
        <p:nvPicPr>
          <p:cNvPr id="2055" name="Picture 7"/>
          <p:cNvPicPr>
            <a:picLocks noChangeAspect="1" noChangeArrowheads="1"/>
          </p:cNvPicPr>
          <p:nvPr/>
        </p:nvPicPr>
        <p:blipFill>
          <a:blip r:embed="rId5" cstate="print"/>
          <a:srcRect/>
          <a:stretch>
            <a:fillRect/>
          </a:stretch>
        </p:blipFill>
        <p:spPr bwMode="auto">
          <a:xfrm>
            <a:off x="4516130" y="1410421"/>
            <a:ext cx="4627870" cy="1981200"/>
          </a:xfrm>
          <a:prstGeom prst="rect">
            <a:avLst/>
          </a:prstGeom>
          <a:noFill/>
          <a:ln w="9525">
            <a:noFill/>
            <a:miter lim="800000"/>
            <a:headEnd/>
            <a:tailEnd/>
          </a:ln>
        </p:spPr>
      </p:pic>
      <p:sp>
        <p:nvSpPr>
          <p:cNvPr id="17" name="TextBox 16"/>
          <p:cNvSpPr txBox="1"/>
          <p:nvPr/>
        </p:nvSpPr>
        <p:spPr>
          <a:xfrm>
            <a:off x="5334000" y="1430865"/>
            <a:ext cx="1606372" cy="261610"/>
          </a:xfrm>
          <a:prstGeom prst="rect">
            <a:avLst/>
          </a:prstGeom>
          <a:noFill/>
        </p:spPr>
        <p:txBody>
          <a:bodyPr wrap="square" rtlCol="0">
            <a:spAutoFit/>
          </a:bodyPr>
          <a:lstStyle/>
          <a:p>
            <a:r>
              <a:rPr lang="en-US" sz="1100" dirty="0" smtClean="0"/>
              <a:t>Bias: -32.2% ± 2.12%</a:t>
            </a:r>
            <a:endParaRPr lang="en-US" sz="1100" dirty="0"/>
          </a:p>
        </p:txBody>
      </p:sp>
      <p:sp>
        <p:nvSpPr>
          <p:cNvPr id="29" name="Rectangle 28"/>
          <p:cNvSpPr/>
          <p:nvPr/>
        </p:nvSpPr>
        <p:spPr>
          <a:xfrm>
            <a:off x="304800" y="5746041"/>
            <a:ext cx="8237255" cy="369332"/>
          </a:xfrm>
          <a:prstGeom prst="rect">
            <a:avLst/>
          </a:prstGeom>
        </p:spPr>
        <p:txBody>
          <a:bodyPr wrap="none">
            <a:spAutoFit/>
          </a:bodyPr>
          <a:lstStyle/>
          <a:p>
            <a:pPr>
              <a:buFont typeface="Arial" pitchFamily="34" charset="0"/>
              <a:buChar char="•"/>
            </a:pPr>
            <a:r>
              <a:rPr lang="en-US" dirty="0" smtClean="0">
                <a:latin typeface="Times New Roman" pitchFamily="18" charset="0"/>
                <a:cs typeface="Times New Roman" pitchFamily="18" charset="0"/>
              </a:rPr>
              <a:t> Figure indicates </a:t>
            </a:r>
            <a:r>
              <a:rPr lang="en-US" b="1" dirty="0" smtClean="0">
                <a:latin typeface="Times New Roman" pitchFamily="18" charset="0"/>
                <a:cs typeface="Times New Roman" pitchFamily="18" charset="0"/>
              </a:rPr>
              <a:t>AVHRR B1 degradation by about 1.2% </a:t>
            </a:r>
            <a:r>
              <a:rPr lang="en-US" dirty="0" smtClean="0">
                <a:latin typeface="Times New Roman" pitchFamily="18" charset="0"/>
                <a:cs typeface="Times New Roman" pitchFamily="18" charset="0"/>
              </a:rPr>
              <a:t>over the period of 2 years.</a:t>
            </a:r>
          </a:p>
        </p:txBody>
      </p:sp>
      <p:pic>
        <p:nvPicPr>
          <p:cNvPr id="12" name="Picture 84"/>
          <p:cNvPicPr>
            <a:picLocks noChangeAspect="1" noChangeArrowheads="1"/>
          </p:cNvPicPr>
          <p:nvPr/>
        </p:nvPicPr>
        <p:blipFill>
          <a:blip r:embed="rId6" cstate="print"/>
          <a:srcRect/>
          <a:stretch>
            <a:fillRect/>
          </a:stretch>
        </p:blipFill>
        <p:spPr bwMode="auto">
          <a:xfrm>
            <a:off x="8345593" y="76202"/>
            <a:ext cx="685422" cy="685798"/>
          </a:xfrm>
          <a:prstGeom prst="rect">
            <a:avLst/>
          </a:prstGeom>
          <a:noFill/>
          <a:ln w="9525" algn="ctr">
            <a:noFill/>
            <a:miter lim="800000"/>
            <a:headEnd/>
            <a:tailEnd/>
          </a:ln>
        </p:spPr>
      </p:pic>
      <p:pic>
        <p:nvPicPr>
          <p:cNvPr id="13" name="Picture 271"/>
          <p:cNvPicPr>
            <a:picLocks noChangeAspect="1" noChangeArrowheads="1"/>
          </p:cNvPicPr>
          <p:nvPr/>
        </p:nvPicPr>
        <p:blipFill>
          <a:blip r:embed="rId7" cstate="print"/>
          <a:srcRect/>
          <a:stretch>
            <a:fillRect/>
          </a:stretch>
        </p:blipFill>
        <p:spPr bwMode="auto">
          <a:xfrm>
            <a:off x="63500" y="109584"/>
            <a:ext cx="1143000" cy="472508"/>
          </a:xfrm>
          <a:prstGeom prst="rect">
            <a:avLst/>
          </a:prstGeom>
          <a:noFill/>
          <a:ln w="9525" algn="ctr">
            <a:noFill/>
            <a:miter lim="800000"/>
            <a:headEnd/>
            <a:tailEnd/>
          </a:ln>
        </p:spPr>
      </p:pic>
      <p:pic>
        <p:nvPicPr>
          <p:cNvPr id="2" name="Picture 2"/>
          <p:cNvPicPr>
            <a:picLocks noChangeAspect="1" noChangeArrowheads="1"/>
          </p:cNvPicPr>
          <p:nvPr/>
        </p:nvPicPr>
        <p:blipFill>
          <a:blip r:embed="rId8" cstate="print"/>
          <a:srcRect/>
          <a:stretch>
            <a:fillRect/>
          </a:stretch>
        </p:blipFill>
        <p:spPr bwMode="auto">
          <a:xfrm>
            <a:off x="1600200" y="2573865"/>
            <a:ext cx="1671637" cy="263739"/>
          </a:xfrm>
          <a:prstGeom prst="rect">
            <a:avLst/>
          </a:prstGeom>
          <a:noFill/>
          <a:ln w="9525">
            <a:noFill/>
            <a:miter lim="800000"/>
            <a:headEnd/>
            <a:tailEnd/>
          </a:ln>
        </p:spPr>
      </p:pic>
      <p:pic>
        <p:nvPicPr>
          <p:cNvPr id="16" name="Picture 2"/>
          <p:cNvPicPr>
            <a:picLocks noChangeAspect="1" noChangeArrowheads="1"/>
          </p:cNvPicPr>
          <p:nvPr/>
        </p:nvPicPr>
        <p:blipFill>
          <a:blip r:embed="rId8" cstate="print"/>
          <a:srcRect/>
          <a:stretch>
            <a:fillRect/>
          </a:stretch>
        </p:blipFill>
        <p:spPr bwMode="auto">
          <a:xfrm>
            <a:off x="6324600" y="2542821"/>
            <a:ext cx="1671637" cy="263739"/>
          </a:xfrm>
          <a:prstGeom prst="rect">
            <a:avLst/>
          </a:prstGeom>
          <a:noFill/>
          <a:ln w="9525">
            <a:noFill/>
            <a:miter lim="800000"/>
            <a:headEnd/>
            <a:tailEnd/>
          </a:ln>
        </p:spPr>
      </p:pic>
      <p:sp>
        <p:nvSpPr>
          <p:cNvPr id="18" name="Rectangle 17"/>
          <p:cNvSpPr/>
          <p:nvPr/>
        </p:nvSpPr>
        <p:spPr>
          <a:xfrm>
            <a:off x="1066800" y="6350111"/>
            <a:ext cx="7010400" cy="338554"/>
          </a:xfrm>
          <a:prstGeom prst="rect">
            <a:avLst/>
          </a:prstGeom>
        </p:spPr>
        <p:txBody>
          <a:bodyPr wrap="square">
            <a:spAutoFit/>
          </a:bodyPr>
          <a:lstStyle/>
          <a:p>
            <a:r>
              <a:rPr lang="en-US" sz="1600" i="1" dirty="0" smtClean="0">
                <a:solidFill>
                  <a:srgbClr val="0000FF"/>
                </a:solidFill>
                <a:latin typeface="Times New Roman" pitchFamily="18" charset="0"/>
                <a:cs typeface="Times New Roman" pitchFamily="18" charset="0"/>
              </a:rPr>
              <a:t>Note: AVHRR data used is post-launch calibrated data using Libyan desert</a:t>
            </a:r>
          </a:p>
        </p:txBody>
      </p:sp>
      <p:sp>
        <p:nvSpPr>
          <p:cNvPr id="19" name="Slide Number Placeholder 18"/>
          <p:cNvSpPr>
            <a:spLocks noGrp="1"/>
          </p:cNvSpPr>
          <p:nvPr>
            <p:ph type="sldNum" sz="quarter" idx="12"/>
          </p:nvPr>
        </p:nvSpPr>
        <p:spPr/>
        <p:txBody>
          <a:bodyPr/>
          <a:lstStyle/>
          <a:p>
            <a:fld id="{C29A7AA6-4ABC-4943-B789-354191CCA8D6}"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p:cNvSpPr>
            <a:spLocks noGrp="1"/>
          </p:cNvSpPr>
          <p:nvPr>
            <p:ph type="title"/>
          </p:nvPr>
        </p:nvSpPr>
        <p:spPr>
          <a:xfrm>
            <a:off x="0" y="331773"/>
            <a:ext cx="9144000" cy="838200"/>
          </a:xfrm>
        </p:spPr>
        <p:txBody>
          <a:bodyPr>
            <a:normAutofit/>
          </a:bodyPr>
          <a:lstStyle/>
          <a:p>
            <a:r>
              <a:rPr lang="en-US" sz="3600" dirty="0" smtClean="0">
                <a:latin typeface="Times New Roman" pitchFamily="18" charset="0"/>
                <a:cs typeface="Times New Roman" pitchFamily="18" charset="0"/>
              </a:rPr>
              <a:t>AVHRR Bias over Polar Region (SNO)</a:t>
            </a:r>
            <a:endParaRPr lang="en-US" sz="3600" dirty="0">
              <a:latin typeface="Times New Roman" pitchFamily="18" charset="0"/>
              <a:cs typeface="Times New Roman" pitchFamily="18" charset="0"/>
            </a:endParaRPr>
          </a:p>
        </p:txBody>
      </p:sp>
      <p:pic>
        <p:nvPicPr>
          <p:cNvPr id="3076" name="Picture 4"/>
          <p:cNvPicPr>
            <a:picLocks noChangeAspect="1" noChangeArrowheads="1"/>
          </p:cNvPicPr>
          <p:nvPr/>
        </p:nvPicPr>
        <p:blipFill>
          <a:blip r:embed="rId2" cstate="print"/>
          <a:srcRect/>
          <a:stretch>
            <a:fillRect/>
          </a:stretch>
        </p:blipFill>
        <p:spPr bwMode="auto">
          <a:xfrm>
            <a:off x="4577365" y="1543065"/>
            <a:ext cx="4533182" cy="2057400"/>
          </a:xfrm>
          <a:prstGeom prst="rect">
            <a:avLst/>
          </a:prstGeom>
          <a:noFill/>
          <a:ln w="9525">
            <a:noFill/>
            <a:miter lim="800000"/>
            <a:headEnd/>
            <a:tailEnd/>
          </a:ln>
        </p:spPr>
      </p:pic>
      <p:pic>
        <p:nvPicPr>
          <p:cNvPr id="3077" name="Picture 5"/>
          <p:cNvPicPr>
            <a:picLocks noChangeAspect="1" noChangeArrowheads="1"/>
          </p:cNvPicPr>
          <p:nvPr/>
        </p:nvPicPr>
        <p:blipFill>
          <a:blip r:embed="rId3" cstate="print"/>
          <a:srcRect/>
          <a:stretch>
            <a:fillRect/>
          </a:stretch>
        </p:blipFill>
        <p:spPr bwMode="auto">
          <a:xfrm>
            <a:off x="5562600" y="3636151"/>
            <a:ext cx="2625978" cy="1904999"/>
          </a:xfrm>
          <a:prstGeom prst="rect">
            <a:avLst/>
          </a:prstGeom>
          <a:noFill/>
          <a:ln w="9525">
            <a:no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1013712" y="3636151"/>
            <a:ext cx="2643888" cy="1926450"/>
          </a:xfrm>
          <a:prstGeom prst="rect">
            <a:avLst/>
          </a:prstGeom>
          <a:noFill/>
          <a:ln w="9525">
            <a:noFill/>
            <a:miter lim="800000"/>
            <a:headEnd/>
            <a:tailEnd/>
          </a:ln>
        </p:spPr>
      </p:pic>
      <p:pic>
        <p:nvPicPr>
          <p:cNvPr id="15" name="Picture 84"/>
          <p:cNvPicPr>
            <a:picLocks noChangeAspect="1" noChangeArrowheads="1"/>
          </p:cNvPicPr>
          <p:nvPr/>
        </p:nvPicPr>
        <p:blipFill>
          <a:blip r:embed="rId5" cstate="print"/>
          <a:srcRect/>
          <a:stretch>
            <a:fillRect/>
          </a:stretch>
        </p:blipFill>
        <p:spPr bwMode="auto">
          <a:xfrm>
            <a:off x="8345593" y="76202"/>
            <a:ext cx="685422" cy="685798"/>
          </a:xfrm>
          <a:prstGeom prst="rect">
            <a:avLst/>
          </a:prstGeom>
          <a:noFill/>
          <a:ln w="9525" algn="ctr">
            <a:noFill/>
            <a:miter lim="800000"/>
            <a:headEnd/>
            <a:tailEnd/>
          </a:ln>
        </p:spPr>
      </p:pic>
      <p:pic>
        <p:nvPicPr>
          <p:cNvPr id="16" name="Picture 271"/>
          <p:cNvPicPr>
            <a:picLocks noChangeAspect="1" noChangeArrowheads="1"/>
          </p:cNvPicPr>
          <p:nvPr/>
        </p:nvPicPr>
        <p:blipFill>
          <a:blip r:embed="rId6" cstate="print"/>
          <a:srcRect/>
          <a:stretch>
            <a:fillRect/>
          </a:stretch>
        </p:blipFill>
        <p:spPr bwMode="auto">
          <a:xfrm>
            <a:off x="63500" y="109584"/>
            <a:ext cx="1143000" cy="472508"/>
          </a:xfrm>
          <a:prstGeom prst="rect">
            <a:avLst/>
          </a:prstGeom>
          <a:noFill/>
          <a:ln w="9525" algn="ctr">
            <a:noFill/>
            <a:miter lim="800000"/>
            <a:headEnd/>
            <a:tailEnd/>
          </a:ln>
        </p:spPr>
      </p:pic>
      <p:grpSp>
        <p:nvGrpSpPr>
          <p:cNvPr id="18" name="Group 17"/>
          <p:cNvGrpSpPr/>
          <p:nvPr/>
        </p:nvGrpSpPr>
        <p:grpSpPr>
          <a:xfrm>
            <a:off x="22302" y="1162215"/>
            <a:ext cx="8969298" cy="5693603"/>
            <a:chOff x="22302" y="1247559"/>
            <a:chExt cx="8969298" cy="5693603"/>
          </a:xfrm>
        </p:grpSpPr>
        <p:sp>
          <p:nvSpPr>
            <p:cNvPr id="24" name="Rectangle 23"/>
            <p:cNvSpPr/>
            <p:nvPr/>
          </p:nvSpPr>
          <p:spPr>
            <a:xfrm>
              <a:off x="762000" y="1281012"/>
              <a:ext cx="3581399" cy="292388"/>
            </a:xfrm>
            <a:prstGeom prst="rect">
              <a:avLst/>
            </a:prstGeom>
          </p:spPr>
          <p:txBody>
            <a:bodyPr wrap="square">
              <a:spAutoFit/>
            </a:bodyPr>
            <a:lstStyle/>
            <a:p>
              <a:r>
                <a:rPr lang="en-US" sz="1300" dirty="0" smtClean="0">
                  <a:solidFill>
                    <a:srgbClr val="000000"/>
                  </a:solidFill>
                  <a:latin typeface="Times New Roman" pitchFamily="18" charset="0"/>
                  <a:ea typeface="Calibri" pitchFamily="34" charset="0"/>
                  <a:cs typeface="Times New Roman" pitchFamily="18" charset="0"/>
                </a:rPr>
                <a:t>AVHRR Band1 (</a:t>
              </a:r>
              <a:r>
                <a:rPr lang="en-US" sz="1300" b="1" dirty="0" smtClean="0">
                  <a:solidFill>
                    <a:srgbClr val="000000"/>
                  </a:solidFill>
                  <a:latin typeface="Times New Roman" pitchFamily="18" charset="0"/>
                  <a:ea typeface="Calibri" pitchFamily="34" charset="0"/>
                  <a:cs typeface="Times New Roman" pitchFamily="18" charset="0"/>
                </a:rPr>
                <a:t>0.64 µm</a:t>
              </a:r>
              <a:r>
                <a:rPr lang="en-US" sz="1300" dirty="0" smtClean="0">
                  <a:solidFill>
                    <a:srgbClr val="000000"/>
                  </a:solidFill>
                  <a:latin typeface="Times New Roman" pitchFamily="18" charset="0"/>
                  <a:ea typeface="Calibri" pitchFamily="34" charset="0"/>
                  <a:cs typeface="Times New Roman" pitchFamily="18" charset="0"/>
                </a:rPr>
                <a:t>) and VIIRS Band M-5</a:t>
              </a:r>
              <a:endParaRPr lang="en-US" sz="1300" dirty="0"/>
            </a:p>
          </p:txBody>
        </p:sp>
        <p:sp>
          <p:nvSpPr>
            <p:cNvPr id="26" name="Rectangle 25"/>
            <p:cNvSpPr/>
            <p:nvPr/>
          </p:nvSpPr>
          <p:spPr>
            <a:xfrm>
              <a:off x="5257800" y="1247559"/>
              <a:ext cx="3618078" cy="292388"/>
            </a:xfrm>
            <a:prstGeom prst="rect">
              <a:avLst/>
            </a:prstGeom>
          </p:spPr>
          <p:txBody>
            <a:bodyPr wrap="square">
              <a:spAutoFit/>
            </a:bodyPr>
            <a:lstStyle/>
            <a:p>
              <a:r>
                <a:rPr lang="en-US" sz="1300" dirty="0" smtClean="0">
                  <a:solidFill>
                    <a:srgbClr val="000000"/>
                  </a:solidFill>
                  <a:latin typeface="Times New Roman" pitchFamily="18" charset="0"/>
                  <a:ea typeface="Calibri" pitchFamily="34" charset="0"/>
                  <a:cs typeface="Times New Roman" pitchFamily="18" charset="0"/>
                </a:rPr>
                <a:t>AVHRR Band 2 (</a:t>
              </a:r>
              <a:r>
                <a:rPr lang="en-US" sz="1300" b="1" dirty="0" smtClean="0">
                  <a:solidFill>
                    <a:srgbClr val="000000"/>
                  </a:solidFill>
                  <a:latin typeface="Times New Roman" pitchFamily="18" charset="0"/>
                  <a:ea typeface="Calibri" pitchFamily="34" charset="0"/>
                  <a:cs typeface="Times New Roman" pitchFamily="18" charset="0"/>
                </a:rPr>
                <a:t>0.86 µm</a:t>
              </a:r>
              <a:r>
                <a:rPr lang="en-US" sz="1300" dirty="0" smtClean="0">
                  <a:solidFill>
                    <a:srgbClr val="000000"/>
                  </a:solidFill>
                  <a:latin typeface="Times New Roman" pitchFamily="18" charset="0"/>
                  <a:ea typeface="Calibri" pitchFamily="34" charset="0"/>
                  <a:cs typeface="Times New Roman" pitchFamily="18" charset="0"/>
                </a:rPr>
                <a:t>) and VIIRS Band M-7</a:t>
              </a:r>
              <a:endParaRPr lang="en-US" sz="1300" dirty="0"/>
            </a:p>
          </p:txBody>
        </p:sp>
        <p:pic>
          <p:nvPicPr>
            <p:cNvPr id="3078" name="Picture 6"/>
            <p:cNvPicPr>
              <a:picLocks noChangeAspect="1" noChangeArrowheads="1"/>
            </p:cNvPicPr>
            <p:nvPr/>
          </p:nvPicPr>
          <p:blipFill>
            <a:blip r:embed="rId7" cstate="print"/>
            <a:srcRect/>
            <a:stretch>
              <a:fillRect/>
            </a:stretch>
          </p:blipFill>
          <p:spPr bwMode="auto">
            <a:xfrm>
              <a:off x="22302" y="1563510"/>
              <a:ext cx="4574386" cy="2057400"/>
            </a:xfrm>
            <a:prstGeom prst="rect">
              <a:avLst/>
            </a:prstGeom>
            <a:noFill/>
            <a:ln w="9525">
              <a:noFill/>
              <a:miter lim="800000"/>
              <a:headEnd/>
              <a:tailEnd/>
            </a:ln>
          </p:spPr>
        </p:pic>
        <p:sp>
          <p:nvSpPr>
            <p:cNvPr id="38" name="Rectangle 37"/>
            <p:cNvSpPr/>
            <p:nvPr/>
          </p:nvSpPr>
          <p:spPr>
            <a:xfrm>
              <a:off x="1752600" y="2805012"/>
              <a:ext cx="1503938" cy="307777"/>
            </a:xfrm>
            <a:prstGeom prst="rect">
              <a:avLst/>
            </a:prstGeom>
          </p:spPr>
          <p:txBody>
            <a:bodyPr wrap="none">
              <a:spAutoFit/>
            </a:bodyPr>
            <a:lstStyle/>
            <a:p>
              <a:r>
                <a:rPr lang="en-US" sz="1400" dirty="0" smtClean="0"/>
                <a:t>15.99% +/-  5.79%</a:t>
              </a:r>
              <a:endParaRPr lang="en-US" sz="1400" dirty="0"/>
            </a:p>
          </p:txBody>
        </p:sp>
        <p:sp>
          <p:nvSpPr>
            <p:cNvPr id="39" name="Rectangle 38"/>
            <p:cNvSpPr/>
            <p:nvPr/>
          </p:nvSpPr>
          <p:spPr>
            <a:xfrm>
              <a:off x="6376632" y="2784567"/>
              <a:ext cx="1463862" cy="307777"/>
            </a:xfrm>
            <a:prstGeom prst="rect">
              <a:avLst/>
            </a:prstGeom>
          </p:spPr>
          <p:txBody>
            <a:bodyPr wrap="none">
              <a:spAutoFit/>
            </a:bodyPr>
            <a:lstStyle/>
            <a:p>
              <a:r>
                <a:rPr lang="en-US" sz="1400" dirty="0" smtClean="0"/>
                <a:t>35.38% +/- 6.58%</a:t>
              </a:r>
              <a:endParaRPr lang="en-US" sz="1400" dirty="0"/>
            </a:p>
          </p:txBody>
        </p:sp>
        <p:pic>
          <p:nvPicPr>
            <p:cNvPr id="3080" name="Picture 8"/>
            <p:cNvPicPr>
              <a:picLocks noChangeAspect="1" noChangeArrowheads="1"/>
            </p:cNvPicPr>
            <p:nvPr/>
          </p:nvPicPr>
          <p:blipFill>
            <a:blip r:embed="rId8" cstate="print"/>
            <a:srcRect/>
            <a:stretch>
              <a:fillRect/>
            </a:stretch>
          </p:blipFill>
          <p:spPr bwMode="auto">
            <a:xfrm>
              <a:off x="609601" y="1633339"/>
              <a:ext cx="990599" cy="122548"/>
            </a:xfrm>
            <a:prstGeom prst="rect">
              <a:avLst/>
            </a:prstGeom>
            <a:noFill/>
            <a:ln w="9525">
              <a:noFill/>
              <a:miter lim="800000"/>
              <a:headEnd/>
              <a:tailEnd/>
            </a:ln>
          </p:spPr>
        </p:pic>
        <p:pic>
          <p:nvPicPr>
            <p:cNvPr id="3081" name="Picture 9"/>
            <p:cNvPicPr>
              <a:picLocks noChangeAspect="1" noChangeArrowheads="1"/>
            </p:cNvPicPr>
            <p:nvPr/>
          </p:nvPicPr>
          <p:blipFill>
            <a:blip r:embed="rId9" cstate="print"/>
            <a:srcRect/>
            <a:stretch>
              <a:fillRect/>
            </a:stretch>
          </p:blipFill>
          <p:spPr bwMode="auto">
            <a:xfrm>
              <a:off x="1752600" y="1639710"/>
              <a:ext cx="990600" cy="117695"/>
            </a:xfrm>
            <a:prstGeom prst="rect">
              <a:avLst/>
            </a:prstGeom>
            <a:noFill/>
            <a:ln w="9525">
              <a:noFill/>
              <a:miter lim="800000"/>
              <a:headEnd/>
              <a:tailEnd/>
            </a:ln>
          </p:spPr>
        </p:pic>
        <p:pic>
          <p:nvPicPr>
            <p:cNvPr id="42" name="Picture 8"/>
            <p:cNvPicPr>
              <a:picLocks noChangeAspect="1" noChangeArrowheads="1"/>
            </p:cNvPicPr>
            <p:nvPr/>
          </p:nvPicPr>
          <p:blipFill>
            <a:blip r:embed="rId8" cstate="print"/>
            <a:srcRect/>
            <a:stretch>
              <a:fillRect/>
            </a:stretch>
          </p:blipFill>
          <p:spPr bwMode="auto">
            <a:xfrm>
              <a:off x="5181601" y="1611037"/>
              <a:ext cx="990599" cy="122548"/>
            </a:xfrm>
            <a:prstGeom prst="rect">
              <a:avLst/>
            </a:prstGeom>
            <a:noFill/>
            <a:ln w="9525">
              <a:noFill/>
              <a:miter lim="800000"/>
              <a:headEnd/>
              <a:tailEnd/>
            </a:ln>
          </p:spPr>
        </p:pic>
        <p:pic>
          <p:nvPicPr>
            <p:cNvPr id="43" name="Picture 9"/>
            <p:cNvPicPr>
              <a:picLocks noChangeAspect="1" noChangeArrowheads="1"/>
            </p:cNvPicPr>
            <p:nvPr/>
          </p:nvPicPr>
          <p:blipFill>
            <a:blip r:embed="rId9" cstate="print"/>
            <a:srcRect/>
            <a:stretch>
              <a:fillRect/>
            </a:stretch>
          </p:blipFill>
          <p:spPr bwMode="auto">
            <a:xfrm>
              <a:off x="6324600" y="1617408"/>
              <a:ext cx="990600" cy="117695"/>
            </a:xfrm>
            <a:prstGeom prst="rect">
              <a:avLst/>
            </a:prstGeom>
            <a:noFill/>
            <a:ln w="9525">
              <a:noFill/>
              <a:miter lim="800000"/>
              <a:headEnd/>
              <a:tailEnd/>
            </a:ln>
          </p:spPr>
        </p:pic>
        <p:sp>
          <p:nvSpPr>
            <p:cNvPr id="17" name="TextBox 16"/>
            <p:cNvSpPr txBox="1"/>
            <p:nvPr/>
          </p:nvSpPr>
          <p:spPr>
            <a:xfrm>
              <a:off x="426156" y="5748528"/>
              <a:ext cx="8565444" cy="1192634"/>
            </a:xfrm>
            <a:prstGeom prst="rect">
              <a:avLst/>
            </a:prstGeom>
            <a:noFill/>
          </p:spPr>
          <p:txBody>
            <a:bodyPr wrap="square" rtlCol="0">
              <a:spAutoFit/>
            </a:bodyPr>
            <a:lstStyle/>
            <a:p>
              <a:pPr marL="169863" indent="-169863">
                <a:spcAft>
                  <a:spcPts val="300"/>
                </a:spcAft>
                <a:buFont typeface="Arial" pitchFamily="34" charset="0"/>
                <a:buChar char="•"/>
              </a:pPr>
              <a:r>
                <a:rPr lang="en-US" sz="1600" dirty="0" smtClean="0">
                  <a:latin typeface="Times New Roman" pitchFamily="18" charset="0"/>
                  <a:cs typeface="Times New Roman" pitchFamily="18" charset="0"/>
                </a:rPr>
                <a:t>Larger variability in NH for AVHRR B1 due to target variability compared to mostly snow over SH.</a:t>
              </a:r>
            </a:p>
            <a:p>
              <a:pPr marL="169863" indent="-169863">
                <a:spcAft>
                  <a:spcPts val="300"/>
                </a:spcAft>
                <a:buFont typeface="Arial" pitchFamily="34" charset="0"/>
                <a:buChar char="•"/>
              </a:pPr>
              <a:r>
                <a:rPr lang="en-US" sz="1600" dirty="0" smtClean="0">
                  <a:latin typeface="Times New Roman" pitchFamily="18" charset="0"/>
                  <a:cs typeface="Times New Roman" pitchFamily="18" charset="0"/>
                </a:rPr>
                <a:t> AVHRR B2 bias indicates large water vapor absorption variability.</a:t>
              </a:r>
            </a:p>
            <a:p>
              <a:pPr marL="169863" indent="-169863">
                <a:spcAft>
                  <a:spcPts val="300"/>
                </a:spcAft>
                <a:buFont typeface="Arial" pitchFamily="34" charset="0"/>
                <a:buChar char="•"/>
              </a:pPr>
              <a:r>
                <a:rPr lang="en-US" sz="1600" dirty="0" smtClean="0">
                  <a:latin typeface="Times New Roman" pitchFamily="18" charset="0"/>
                  <a:cs typeface="Times New Roman" pitchFamily="18" charset="0"/>
                </a:rPr>
                <a:t> Bias is mainly due to calibration uncertainty, spectral differences, and atmospheric variability.</a:t>
              </a:r>
            </a:p>
            <a:p>
              <a:pPr marL="169863" indent="-169863">
                <a:spcAft>
                  <a:spcPts val="300"/>
                </a:spcAft>
                <a:buFont typeface="Arial" pitchFamily="34" charset="0"/>
                <a:buChar char="•"/>
              </a:pPr>
              <a:r>
                <a:rPr lang="en-US" sz="1600" dirty="0" smtClean="0">
                  <a:latin typeface="Times New Roman" pitchFamily="18" charset="0"/>
                  <a:cs typeface="Times New Roman" pitchFamily="18" charset="0"/>
                </a:rPr>
                <a:t>Robust filtering algorithm needed and will be investigated in future</a:t>
              </a:r>
              <a:endParaRPr lang="en-US" sz="1600" dirty="0">
                <a:latin typeface="Times New Roman" pitchFamily="18" charset="0"/>
                <a:cs typeface="Times New Roman" pitchFamily="18" charset="0"/>
              </a:endParaRPr>
            </a:p>
          </p:txBody>
        </p:sp>
      </p:grpSp>
      <p:sp>
        <p:nvSpPr>
          <p:cNvPr id="19" name="Slide Number Placeholder 18"/>
          <p:cNvSpPr>
            <a:spLocks noGrp="1"/>
          </p:cNvSpPr>
          <p:nvPr>
            <p:ph type="sldNum" sz="quarter" idx="12"/>
          </p:nvPr>
        </p:nvSpPr>
        <p:spPr/>
        <p:txBody>
          <a:bodyPr/>
          <a:lstStyle/>
          <a:p>
            <a:fld id="{C29A7AA6-4ABC-4943-B789-354191CCA8D6}"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609600" y="5847645"/>
          <a:ext cx="7772400" cy="760095"/>
        </p:xfrm>
        <a:graphic>
          <a:graphicData uri="http://schemas.openxmlformats.org/drawingml/2006/table">
            <a:tbl>
              <a:tblPr/>
              <a:tblGrid>
                <a:gridCol w="2209800"/>
                <a:gridCol w="2209800"/>
                <a:gridCol w="3352800"/>
              </a:tblGrid>
              <a:tr h="200025">
                <a:tc>
                  <a:txBody>
                    <a:bodyPr/>
                    <a:lstStyle/>
                    <a:p>
                      <a:pPr algn="ctr" fontAlgn="b"/>
                      <a:r>
                        <a:rPr lang="en-US" sz="1600" b="0" i="0" u="none" strike="noStrike" dirty="0" smtClean="0">
                          <a:solidFill>
                            <a:srgbClr val="000000"/>
                          </a:solidFill>
                          <a:latin typeface="Times New Roman" pitchFamily="18" charset="0"/>
                          <a:cs typeface="Times New Roman" pitchFamily="18" charset="0"/>
                        </a:rPr>
                        <a:t>AVHRR (</a:t>
                      </a:r>
                      <a:r>
                        <a:rPr lang="en-US" sz="1600" dirty="0" smtClean="0">
                          <a:solidFill>
                            <a:srgbClr val="000000"/>
                          </a:solidFill>
                          <a:latin typeface="Times New Roman" pitchFamily="18" charset="0"/>
                          <a:ea typeface="Times New Roman"/>
                          <a:cs typeface="Times New Roman" pitchFamily="18" charset="0"/>
                        </a:rPr>
                        <a:t>µm)</a:t>
                      </a:r>
                      <a:endParaRPr lang="en-US" sz="16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Times New Roman" pitchFamily="18" charset="0"/>
                          <a:cs typeface="Times New Roman" pitchFamily="18" charset="0"/>
                        </a:rPr>
                        <a:t>VIIRS (</a:t>
                      </a:r>
                      <a:r>
                        <a:rPr lang="en-US" sz="1600" dirty="0" smtClean="0">
                          <a:solidFill>
                            <a:srgbClr val="000000"/>
                          </a:solidFill>
                          <a:latin typeface="Times New Roman" pitchFamily="18" charset="0"/>
                          <a:ea typeface="Times New Roman"/>
                          <a:cs typeface="Times New Roman" pitchFamily="18" charset="0"/>
                        </a:rPr>
                        <a:t>µm)</a:t>
                      </a:r>
                      <a:endParaRPr lang="en-US" sz="1600" b="0" i="0" u="none" strike="noStrike" dirty="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rgbClr val="000000"/>
                          </a:solidFill>
                          <a:latin typeface="Times New Roman" pitchFamily="18" charset="0"/>
                          <a:cs typeface="Times New Roman" pitchFamily="18" charset="0"/>
                        </a:rPr>
                        <a:t>AVHRR Observed  Bias (DOY</a:t>
                      </a:r>
                      <a:r>
                        <a:rPr lang="en-US" sz="1600" b="0" i="0" u="none" strike="noStrike" baseline="0" dirty="0" smtClean="0">
                          <a:solidFill>
                            <a:srgbClr val="000000"/>
                          </a:solidFill>
                          <a:latin typeface="Times New Roman" pitchFamily="18" charset="0"/>
                          <a:cs typeface="Times New Roman" pitchFamily="18" charset="0"/>
                        </a:rPr>
                        <a:t> = 340)</a:t>
                      </a:r>
                      <a:endParaRPr lang="en-US" sz="1600" b="0" i="0" u="none" strike="noStrike" dirty="0" smtClean="0">
                        <a:solidFill>
                          <a:srgbClr val="000000"/>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500">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lumMod val="65000"/>
                              <a:lumOff val="35000"/>
                            </a:schemeClr>
                          </a:solidFill>
                          <a:latin typeface="Times New Roman" pitchFamily="18" charset="0"/>
                          <a:cs typeface="Times New Roman" pitchFamily="18" charset="0"/>
                        </a:rPr>
                        <a:t>B1 </a:t>
                      </a:r>
                      <a:r>
                        <a:rPr lang="en-US" sz="1600" b="0" i="0" u="none" strike="noStrike" dirty="0" smtClean="0">
                          <a:solidFill>
                            <a:schemeClr val="tx1">
                              <a:lumMod val="65000"/>
                              <a:lumOff val="35000"/>
                            </a:schemeClr>
                          </a:solidFill>
                          <a:latin typeface="Times New Roman" pitchFamily="18" charset="0"/>
                          <a:cs typeface="Times New Roman" pitchFamily="18" charset="0"/>
                        </a:rPr>
                        <a:t>(</a:t>
                      </a:r>
                      <a:r>
                        <a:rPr lang="en-US" sz="1600" i="0" dirty="0" smtClean="0">
                          <a:solidFill>
                            <a:schemeClr val="tx1">
                              <a:lumMod val="65000"/>
                              <a:lumOff val="35000"/>
                            </a:schemeClr>
                          </a:solidFill>
                          <a:latin typeface="Times New Roman" pitchFamily="18" charset="0"/>
                          <a:ea typeface="Calibri"/>
                          <a:cs typeface="Times New Roman" pitchFamily="18" charset="0"/>
                        </a:rPr>
                        <a:t>0.58 – 0.68</a:t>
                      </a:r>
                      <a:r>
                        <a:rPr lang="en-US" sz="1600" b="0" i="0" u="none" strike="noStrike" dirty="0" smtClean="0">
                          <a:solidFill>
                            <a:schemeClr val="tx1">
                              <a:lumMod val="65000"/>
                              <a:lumOff val="35000"/>
                            </a:schemeClr>
                          </a:solidFill>
                          <a:latin typeface="Times New Roman" pitchFamily="18" charset="0"/>
                          <a:cs typeface="Times New Roman" pitchFamily="18" charset="0"/>
                        </a:rPr>
                        <a:t>)</a:t>
                      </a:r>
                      <a:endParaRPr lang="en-US" sz="1600" b="0" i="0" u="none" strike="noStrike" dirty="0">
                        <a:solidFill>
                          <a:schemeClr val="tx1">
                            <a:lumMod val="65000"/>
                            <a:lumOff val="35000"/>
                          </a:schemeClr>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chemeClr val="tx1">
                              <a:lumMod val="65000"/>
                              <a:lumOff val="35000"/>
                            </a:schemeClr>
                          </a:solidFill>
                          <a:latin typeface="Times New Roman" pitchFamily="18" charset="0"/>
                          <a:cs typeface="Times New Roman" pitchFamily="18" charset="0"/>
                        </a:rPr>
                        <a:t>M5 (</a:t>
                      </a:r>
                      <a:r>
                        <a:rPr lang="en-US" sz="1600" i="0" dirty="0" smtClean="0">
                          <a:solidFill>
                            <a:schemeClr val="tx1">
                              <a:lumMod val="65000"/>
                              <a:lumOff val="35000"/>
                            </a:schemeClr>
                          </a:solidFill>
                          <a:latin typeface="Times New Roman" pitchFamily="18" charset="0"/>
                          <a:ea typeface="Times New Roman"/>
                          <a:cs typeface="Times New Roman" pitchFamily="18" charset="0"/>
                        </a:rPr>
                        <a:t>0.662 - 0.682</a:t>
                      </a:r>
                      <a:r>
                        <a:rPr lang="en-US" sz="1600" b="0" i="0" u="none" strike="noStrike" dirty="0" smtClean="0">
                          <a:solidFill>
                            <a:schemeClr val="tx1">
                              <a:lumMod val="65000"/>
                              <a:lumOff val="35000"/>
                            </a:schemeClr>
                          </a:solidFill>
                          <a:latin typeface="Times New Roman" pitchFamily="18" charset="0"/>
                          <a:cs typeface="Times New Roman" pitchFamily="18" charset="0"/>
                        </a:rPr>
                        <a:t>)</a:t>
                      </a:r>
                      <a:endParaRPr lang="en-US" sz="1600" b="0" i="0" u="none" strike="noStrike" dirty="0">
                        <a:solidFill>
                          <a:schemeClr val="tx1">
                            <a:lumMod val="65000"/>
                            <a:lumOff val="35000"/>
                          </a:schemeClr>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chemeClr val="tx1">
                              <a:lumMod val="65000"/>
                              <a:lumOff val="35000"/>
                            </a:schemeClr>
                          </a:solidFill>
                          <a:latin typeface="Times New Roman" pitchFamily="18" charset="0"/>
                          <a:cs typeface="Times New Roman" pitchFamily="18" charset="0"/>
                        </a:rPr>
                        <a:t>-13.05% </a:t>
                      </a:r>
                      <a:r>
                        <a:rPr lang="en-US" sz="1600" b="0" i="0" u="none" strike="noStrike" dirty="0">
                          <a:solidFill>
                            <a:schemeClr val="tx1">
                              <a:lumMod val="65000"/>
                              <a:lumOff val="35000"/>
                            </a:schemeClr>
                          </a:solidFill>
                          <a:latin typeface="Times New Roman" pitchFamily="18" charset="0"/>
                          <a:cs typeface="Times New Roman" pitchFamily="18" charset="0"/>
                        </a:rPr>
                        <a:t>± </a:t>
                      </a:r>
                      <a:r>
                        <a:rPr lang="en-US" sz="1600" b="0" i="0" u="none" strike="noStrike" dirty="0" smtClean="0">
                          <a:solidFill>
                            <a:schemeClr val="tx1">
                              <a:lumMod val="65000"/>
                              <a:lumOff val="35000"/>
                            </a:schemeClr>
                          </a:solidFill>
                          <a:latin typeface="Times New Roman" pitchFamily="18" charset="0"/>
                          <a:cs typeface="Times New Roman" pitchFamily="18" charset="0"/>
                        </a:rPr>
                        <a:t>0.83%</a:t>
                      </a:r>
                      <a:endParaRPr lang="en-US" sz="1600" b="0" i="0" u="none" strike="noStrike" dirty="0">
                        <a:solidFill>
                          <a:schemeClr val="tx1">
                            <a:lumMod val="65000"/>
                            <a:lumOff val="35000"/>
                          </a:schemeClr>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0025">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dirty="0">
                          <a:solidFill>
                            <a:schemeClr val="tx1">
                              <a:lumMod val="65000"/>
                              <a:lumOff val="35000"/>
                            </a:schemeClr>
                          </a:solidFill>
                          <a:latin typeface="Times New Roman" pitchFamily="18" charset="0"/>
                          <a:cs typeface="Times New Roman" pitchFamily="18" charset="0"/>
                        </a:rPr>
                        <a:t>B1 </a:t>
                      </a:r>
                      <a:r>
                        <a:rPr lang="en-US" sz="1600" b="0" i="0" u="none" strike="noStrike" dirty="0" smtClean="0">
                          <a:solidFill>
                            <a:schemeClr val="tx1">
                              <a:lumMod val="65000"/>
                              <a:lumOff val="35000"/>
                            </a:schemeClr>
                          </a:solidFill>
                          <a:latin typeface="Times New Roman" pitchFamily="18" charset="0"/>
                          <a:cs typeface="Times New Roman" pitchFamily="18" charset="0"/>
                        </a:rPr>
                        <a:t>(</a:t>
                      </a:r>
                      <a:r>
                        <a:rPr lang="en-US" sz="1600" dirty="0" smtClean="0">
                          <a:solidFill>
                            <a:schemeClr val="tx1">
                              <a:lumMod val="65000"/>
                              <a:lumOff val="35000"/>
                            </a:schemeClr>
                          </a:solidFill>
                          <a:latin typeface="Times New Roman" pitchFamily="18" charset="0"/>
                          <a:ea typeface="Calibri"/>
                          <a:cs typeface="Times New Roman" pitchFamily="18" charset="0"/>
                        </a:rPr>
                        <a:t>0.725 – 1.0</a:t>
                      </a:r>
                      <a:r>
                        <a:rPr lang="en-US" sz="1600" b="0" i="0" u="none" strike="noStrike" dirty="0" smtClean="0">
                          <a:solidFill>
                            <a:schemeClr val="tx1">
                              <a:lumMod val="65000"/>
                              <a:lumOff val="35000"/>
                            </a:schemeClr>
                          </a:solidFill>
                          <a:latin typeface="Times New Roman" pitchFamily="18" charset="0"/>
                          <a:cs typeface="Times New Roman" pitchFamily="18" charset="0"/>
                        </a:rPr>
                        <a:t>)</a:t>
                      </a:r>
                      <a:endParaRPr lang="en-US" sz="1600" b="0" i="0" u="none" strike="noStrike" dirty="0">
                        <a:solidFill>
                          <a:schemeClr val="tx1">
                            <a:lumMod val="65000"/>
                            <a:lumOff val="35000"/>
                          </a:schemeClr>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chemeClr val="tx1">
                              <a:lumMod val="65000"/>
                              <a:lumOff val="35000"/>
                            </a:schemeClr>
                          </a:solidFill>
                          <a:latin typeface="Times New Roman" pitchFamily="18" charset="0"/>
                          <a:cs typeface="Times New Roman" pitchFamily="18" charset="0"/>
                        </a:rPr>
                        <a:t>M7 (</a:t>
                      </a:r>
                      <a:r>
                        <a:rPr lang="en-US" sz="1600" dirty="0" smtClean="0">
                          <a:solidFill>
                            <a:schemeClr val="tx1">
                              <a:lumMod val="65000"/>
                              <a:lumOff val="35000"/>
                            </a:schemeClr>
                          </a:solidFill>
                          <a:latin typeface="Times New Roman" pitchFamily="18" charset="0"/>
                          <a:ea typeface="Times New Roman"/>
                          <a:cs typeface="Times New Roman" pitchFamily="18" charset="0"/>
                        </a:rPr>
                        <a:t>0.846 - 0.885</a:t>
                      </a:r>
                      <a:r>
                        <a:rPr lang="en-US" sz="1600" b="0" i="0" u="none" strike="noStrike" dirty="0" smtClean="0">
                          <a:solidFill>
                            <a:schemeClr val="tx1">
                              <a:lumMod val="65000"/>
                              <a:lumOff val="35000"/>
                            </a:schemeClr>
                          </a:solidFill>
                          <a:latin typeface="Times New Roman" pitchFamily="18" charset="0"/>
                          <a:cs typeface="Times New Roman" pitchFamily="18" charset="0"/>
                        </a:rPr>
                        <a:t>)</a:t>
                      </a:r>
                      <a:endParaRPr lang="en-US" sz="1600" b="0" i="0" u="none" strike="noStrike" dirty="0">
                        <a:solidFill>
                          <a:schemeClr val="tx1">
                            <a:lumMod val="65000"/>
                            <a:lumOff val="35000"/>
                          </a:schemeClr>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0" i="0" u="none" strike="noStrike" dirty="0" smtClean="0">
                          <a:solidFill>
                            <a:schemeClr val="tx1">
                              <a:lumMod val="65000"/>
                              <a:lumOff val="35000"/>
                            </a:schemeClr>
                          </a:solidFill>
                          <a:latin typeface="Times New Roman" pitchFamily="18" charset="0"/>
                          <a:cs typeface="Times New Roman" pitchFamily="18" charset="0"/>
                        </a:rPr>
                        <a:t>-22.5% </a:t>
                      </a:r>
                      <a:r>
                        <a:rPr lang="en-US" sz="1600" b="0" i="0" u="none" strike="noStrike" dirty="0">
                          <a:solidFill>
                            <a:schemeClr val="tx1">
                              <a:lumMod val="65000"/>
                              <a:lumOff val="35000"/>
                            </a:schemeClr>
                          </a:solidFill>
                          <a:latin typeface="Times New Roman" pitchFamily="18" charset="0"/>
                          <a:cs typeface="Times New Roman" pitchFamily="18" charset="0"/>
                        </a:rPr>
                        <a:t>± </a:t>
                      </a:r>
                      <a:r>
                        <a:rPr lang="en-US" sz="1600" b="0" i="0" u="none" strike="noStrike" dirty="0" smtClean="0">
                          <a:solidFill>
                            <a:schemeClr val="tx1">
                              <a:lumMod val="65000"/>
                              <a:lumOff val="35000"/>
                            </a:schemeClr>
                          </a:solidFill>
                          <a:latin typeface="Times New Roman" pitchFamily="18" charset="0"/>
                          <a:cs typeface="Times New Roman" pitchFamily="18" charset="0"/>
                        </a:rPr>
                        <a:t>0.71%</a:t>
                      </a:r>
                      <a:endParaRPr lang="en-US" sz="1600" b="0" i="0" u="none" strike="noStrike" dirty="0">
                        <a:solidFill>
                          <a:schemeClr val="tx1">
                            <a:lumMod val="65000"/>
                            <a:lumOff val="35000"/>
                          </a:schemeClr>
                        </a:solidFill>
                        <a:latin typeface="Times New Roman" pitchFamily="18" charset="0"/>
                        <a:cs typeface="Times New Roman"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8" name="TextBox 7"/>
          <p:cNvSpPr txBox="1"/>
          <p:nvPr/>
        </p:nvSpPr>
        <p:spPr>
          <a:xfrm>
            <a:off x="609600" y="5009445"/>
            <a:ext cx="6324600" cy="630942"/>
          </a:xfrm>
          <a:prstGeom prst="rect">
            <a:avLst/>
          </a:prstGeom>
          <a:noFill/>
        </p:spPr>
        <p:txBody>
          <a:bodyPr wrap="square" rtlCol="0">
            <a:spAutoFit/>
          </a:bodyPr>
          <a:lstStyle/>
          <a:p>
            <a:pPr marL="576263" indent="-576263"/>
            <a:r>
              <a:rPr lang="en-US" i="1" dirty="0" smtClean="0"/>
              <a:t>Note: </a:t>
            </a:r>
            <a:r>
              <a:rPr lang="en-US" sz="1700" i="1" dirty="0" smtClean="0"/>
              <a:t>AVHRR B1 suggest larger scatter during Oct-Dec mainly due to ozone absorption variability at nearly 0.6 µm.</a:t>
            </a:r>
            <a:endParaRPr lang="en-US" i="1" dirty="0"/>
          </a:p>
        </p:txBody>
      </p:sp>
      <p:sp>
        <p:nvSpPr>
          <p:cNvPr id="12" name="Title 1"/>
          <p:cNvSpPr>
            <a:spLocks noGrp="1"/>
          </p:cNvSpPr>
          <p:nvPr>
            <p:ph type="title"/>
          </p:nvPr>
        </p:nvSpPr>
        <p:spPr>
          <a:xfrm>
            <a:off x="457200" y="161748"/>
            <a:ext cx="8229600" cy="1143000"/>
          </a:xfrm>
        </p:spPr>
        <p:txBody>
          <a:bodyPr>
            <a:normAutofit/>
          </a:bodyPr>
          <a:lstStyle/>
          <a:p>
            <a:r>
              <a:rPr lang="en-US" sz="3600" dirty="0" smtClean="0">
                <a:latin typeface="Times New Roman" pitchFamily="18" charset="0"/>
                <a:cs typeface="Times New Roman" pitchFamily="18" charset="0"/>
              </a:rPr>
              <a:t>AVHRR and VIIRS over Dome C</a:t>
            </a:r>
            <a:endParaRPr lang="en-US" sz="3600" dirty="0">
              <a:latin typeface="Times New Roman" pitchFamily="18" charset="0"/>
              <a:cs typeface="Times New Roman" pitchFamily="18" charset="0"/>
            </a:endParaRPr>
          </a:p>
        </p:txBody>
      </p:sp>
      <p:pic>
        <p:nvPicPr>
          <p:cNvPr id="13" name="Picture 84"/>
          <p:cNvPicPr>
            <a:picLocks noChangeAspect="1" noChangeArrowheads="1"/>
          </p:cNvPicPr>
          <p:nvPr/>
        </p:nvPicPr>
        <p:blipFill>
          <a:blip r:embed="rId2" cstate="print"/>
          <a:srcRect/>
          <a:stretch>
            <a:fillRect/>
          </a:stretch>
        </p:blipFill>
        <p:spPr bwMode="auto">
          <a:xfrm>
            <a:off x="8345593" y="76202"/>
            <a:ext cx="685422" cy="685798"/>
          </a:xfrm>
          <a:prstGeom prst="rect">
            <a:avLst/>
          </a:prstGeom>
          <a:noFill/>
          <a:ln w="9525" algn="ctr">
            <a:noFill/>
            <a:miter lim="800000"/>
            <a:headEnd/>
            <a:tailEnd/>
          </a:ln>
        </p:spPr>
      </p:pic>
      <p:pic>
        <p:nvPicPr>
          <p:cNvPr id="14" name="Picture 271"/>
          <p:cNvPicPr>
            <a:picLocks noChangeAspect="1" noChangeArrowheads="1"/>
          </p:cNvPicPr>
          <p:nvPr/>
        </p:nvPicPr>
        <p:blipFill>
          <a:blip r:embed="rId3" cstate="print"/>
          <a:srcRect/>
          <a:stretch>
            <a:fillRect/>
          </a:stretch>
        </p:blipFill>
        <p:spPr bwMode="auto">
          <a:xfrm>
            <a:off x="63500" y="109584"/>
            <a:ext cx="1143000" cy="472508"/>
          </a:xfrm>
          <a:prstGeom prst="rect">
            <a:avLst/>
          </a:prstGeom>
          <a:noFill/>
          <a:ln w="9525" algn="ctr">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434622" y="1391355"/>
            <a:ext cx="8116793" cy="3064935"/>
          </a:xfrm>
          <a:prstGeom prst="rect">
            <a:avLst/>
          </a:prstGeom>
          <a:noFill/>
          <a:ln w="9525">
            <a:noFill/>
            <a:miter lim="800000"/>
            <a:headEnd/>
            <a:tailEnd/>
          </a:ln>
        </p:spPr>
      </p:pic>
      <p:cxnSp>
        <p:nvCxnSpPr>
          <p:cNvPr id="28" name="Straight Arrow Connector 27"/>
          <p:cNvCxnSpPr/>
          <p:nvPr/>
        </p:nvCxnSpPr>
        <p:spPr>
          <a:xfrm flipV="1">
            <a:off x="1927578" y="3948288"/>
            <a:ext cx="0" cy="609600"/>
          </a:xfrm>
          <a:prstGeom prst="straightConnector1">
            <a:avLst/>
          </a:prstGeom>
          <a:ln w="34925">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238955" y="4476042"/>
            <a:ext cx="1546578" cy="338554"/>
          </a:xfrm>
          <a:prstGeom prst="rect">
            <a:avLst/>
          </a:prstGeom>
          <a:noFill/>
        </p:spPr>
        <p:txBody>
          <a:bodyPr wrap="square" rtlCol="0">
            <a:spAutoFit/>
          </a:bodyPr>
          <a:lstStyle/>
          <a:p>
            <a:r>
              <a:rPr lang="en-US" sz="1600" dirty="0" smtClean="0"/>
              <a:t>Large variability </a:t>
            </a:r>
          </a:p>
        </p:txBody>
      </p:sp>
      <p:cxnSp>
        <p:nvCxnSpPr>
          <p:cNvPr id="30" name="Straight Connector 29"/>
          <p:cNvCxnSpPr/>
          <p:nvPr/>
        </p:nvCxnSpPr>
        <p:spPr>
          <a:xfrm>
            <a:off x="2841978" y="4069644"/>
            <a:ext cx="0"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ight Arrow 30"/>
          <p:cNvSpPr/>
          <p:nvPr/>
        </p:nvSpPr>
        <p:spPr>
          <a:xfrm>
            <a:off x="2858910" y="4614333"/>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067755" y="4498620"/>
            <a:ext cx="2971800" cy="338554"/>
          </a:xfrm>
          <a:prstGeom prst="rect">
            <a:avLst/>
          </a:prstGeom>
          <a:noFill/>
        </p:spPr>
        <p:txBody>
          <a:bodyPr wrap="square" rtlCol="0">
            <a:spAutoFit/>
          </a:bodyPr>
          <a:lstStyle/>
          <a:p>
            <a:r>
              <a:rPr lang="en-US" sz="1600" i="1" dirty="0" smtClean="0"/>
              <a:t>DOY= DOY (Jan-Mar) + 365 or 366 </a:t>
            </a:r>
            <a:endParaRPr lang="en-US" sz="1600" i="1" dirty="0"/>
          </a:p>
        </p:txBody>
      </p:sp>
      <p:sp>
        <p:nvSpPr>
          <p:cNvPr id="15" name="Slide Number Placeholder 14"/>
          <p:cNvSpPr>
            <a:spLocks noGrp="1"/>
          </p:cNvSpPr>
          <p:nvPr>
            <p:ph type="sldNum" sz="quarter" idx="12"/>
          </p:nvPr>
        </p:nvSpPr>
        <p:spPr/>
        <p:txBody>
          <a:bodyPr/>
          <a:lstStyle/>
          <a:p>
            <a:fld id="{C29A7AA6-4ABC-4943-B789-354191CCA8D6}"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23850" y="28575"/>
            <a:ext cx="8229600" cy="1143000"/>
          </a:xfrm>
        </p:spPr>
        <p:txBody>
          <a:bodyPr>
            <a:normAutofit/>
          </a:bodyPr>
          <a:lstStyle/>
          <a:p>
            <a:r>
              <a:rPr lang="en-US" sz="3600" dirty="0" smtClean="0">
                <a:latin typeface="Times New Roman" pitchFamily="18" charset="0"/>
                <a:cs typeface="Times New Roman" pitchFamily="18" charset="0"/>
              </a:rPr>
              <a:t>Expected Spectral Bias</a:t>
            </a:r>
            <a:endParaRPr lang="en-US" sz="3600" dirty="0">
              <a:latin typeface="Times New Roman" pitchFamily="18" charset="0"/>
              <a:cs typeface="Times New Roman" pitchFamily="18" charset="0"/>
            </a:endParaRPr>
          </a:p>
        </p:txBody>
      </p:sp>
      <p:sp>
        <p:nvSpPr>
          <p:cNvPr id="5" name="Content Placeholder 2"/>
          <p:cNvSpPr>
            <a:spLocks noGrp="1"/>
          </p:cNvSpPr>
          <p:nvPr>
            <p:ph idx="1"/>
          </p:nvPr>
        </p:nvSpPr>
        <p:spPr>
          <a:xfrm>
            <a:off x="381000" y="1071746"/>
            <a:ext cx="8534400" cy="1856510"/>
          </a:xfrm>
        </p:spPr>
        <p:txBody>
          <a:bodyPr>
            <a:normAutofit/>
          </a:bodyPr>
          <a:lstStyle/>
          <a:p>
            <a:r>
              <a:rPr lang="en-US" sz="2000" dirty="0" smtClean="0">
                <a:latin typeface="Times New Roman" pitchFamily="18" charset="0"/>
                <a:cs typeface="Times New Roman" pitchFamily="18" charset="0"/>
              </a:rPr>
              <a:t>Expected Spectral Bias (ESB) exists due to differences in RSR shape and spectral coverage between AVHRR and VIIRS bands.</a:t>
            </a:r>
          </a:p>
          <a:p>
            <a:pPr lvl="1">
              <a:spcAft>
                <a:spcPts val="1400"/>
              </a:spcAft>
            </a:pPr>
            <a:r>
              <a:rPr lang="en-US" sz="1700" dirty="0" smtClean="0">
                <a:latin typeface="Times New Roman" pitchFamily="18" charset="0"/>
                <a:cs typeface="Times New Roman" pitchFamily="18" charset="0"/>
              </a:rPr>
              <a:t>simulated reflectance for VIIRS and AVHRR is estimated by convolving </a:t>
            </a:r>
            <a:r>
              <a:rPr lang="en-US" sz="1700" dirty="0" err="1" smtClean="0">
                <a:latin typeface="Times New Roman" pitchFamily="18" charset="0"/>
                <a:cs typeface="Times New Roman" pitchFamily="18" charset="0"/>
              </a:rPr>
              <a:t>hyperspectral</a:t>
            </a:r>
            <a:r>
              <a:rPr lang="en-US" sz="1700" dirty="0" smtClean="0">
                <a:latin typeface="Times New Roman" pitchFamily="18" charset="0"/>
                <a:cs typeface="Times New Roman" pitchFamily="18" charset="0"/>
              </a:rPr>
              <a:t> measurements of North African desert with instrument RSRs</a:t>
            </a:r>
          </a:p>
          <a:p>
            <a:pPr lvl="1">
              <a:spcAft>
                <a:spcPts val="1400"/>
              </a:spcAft>
            </a:pPr>
            <a:r>
              <a:rPr lang="en-US" sz="1800" dirty="0" smtClean="0">
                <a:latin typeface="Times New Roman" pitchFamily="18" charset="0"/>
                <a:cs typeface="Times New Roman" pitchFamily="18" charset="0"/>
              </a:rPr>
              <a:t>ESB =                                                  where, </a:t>
            </a:r>
            <a:endParaRPr lang="en-US" sz="1700" dirty="0" smtClean="0">
              <a:latin typeface="Times New Roman" pitchFamily="18" charset="0"/>
              <a:cs typeface="Times New Roman" pitchFamily="18" charset="0"/>
            </a:endParaRPr>
          </a:p>
        </p:txBody>
      </p:sp>
      <p:sp>
        <p:nvSpPr>
          <p:cNvPr id="8" name="Slide Number Placeholder 6"/>
          <p:cNvSpPr>
            <a:spLocks noGrp="1"/>
          </p:cNvSpPr>
          <p:nvPr>
            <p:ph type="sldNum" sz="quarter" idx="12"/>
          </p:nvPr>
        </p:nvSpPr>
        <p:spPr>
          <a:xfrm>
            <a:off x="6553200" y="6356350"/>
            <a:ext cx="2133600" cy="365125"/>
          </a:xfrm>
        </p:spPr>
        <p:txBody>
          <a:bodyPr/>
          <a:lstStyle/>
          <a:p>
            <a:fld id="{EDE843C4-DD83-4681-8015-4CB8D288BD0E}" type="slidenum">
              <a:rPr lang="en-US" smtClean="0">
                <a:latin typeface="Times New Roman" pitchFamily="18" charset="0"/>
                <a:cs typeface="Times New Roman" pitchFamily="18" charset="0"/>
              </a:rPr>
              <a:pPr/>
              <a:t>13</a:t>
            </a:fld>
            <a:endParaRPr lang="en-US">
              <a:latin typeface="Times New Roman" pitchFamily="18" charset="0"/>
              <a:cs typeface="Times New Roman" pitchFamily="18" charset="0"/>
            </a:endParaRPr>
          </a:p>
        </p:txBody>
      </p:sp>
      <p:sp>
        <p:nvSpPr>
          <p:cNvPr id="12" name="TextBox 11"/>
          <p:cNvSpPr txBox="1"/>
          <p:nvPr/>
        </p:nvSpPr>
        <p:spPr>
          <a:xfrm>
            <a:off x="5978910" y="4388004"/>
            <a:ext cx="990600" cy="430887"/>
          </a:xfrm>
          <a:prstGeom prst="rect">
            <a:avLst/>
          </a:prstGeom>
          <a:noFill/>
        </p:spPr>
        <p:txBody>
          <a:bodyPr wrap="square" rtlCol="0">
            <a:spAutoFit/>
          </a:bodyPr>
          <a:lstStyle/>
          <a:p>
            <a:r>
              <a:rPr lang="en-US" sz="1100" dirty="0" smtClean="0">
                <a:latin typeface="Times New Roman" pitchFamily="18" charset="0"/>
                <a:cs typeface="Times New Roman" pitchFamily="18" charset="0"/>
              </a:rPr>
              <a:t>AVHRR </a:t>
            </a:r>
          </a:p>
          <a:p>
            <a:r>
              <a:rPr lang="en-US" sz="1100" dirty="0" smtClean="0">
                <a:latin typeface="Times New Roman" pitchFamily="18" charset="0"/>
                <a:cs typeface="Times New Roman" pitchFamily="18" charset="0"/>
              </a:rPr>
              <a:t>B2</a:t>
            </a:r>
            <a:endParaRPr lang="en-US" sz="1100" dirty="0">
              <a:latin typeface="Times New Roman" pitchFamily="18" charset="0"/>
              <a:cs typeface="Times New Roman" pitchFamily="18" charset="0"/>
            </a:endParaRPr>
          </a:p>
        </p:txBody>
      </p:sp>
      <p:pic>
        <p:nvPicPr>
          <p:cNvPr id="10" name="Picture 2"/>
          <p:cNvPicPr>
            <a:picLocks noChangeAspect="1" noChangeArrowheads="1"/>
          </p:cNvPicPr>
          <p:nvPr/>
        </p:nvPicPr>
        <p:blipFill>
          <a:blip r:embed="rId2" cstate="print"/>
          <a:srcRect/>
          <a:stretch>
            <a:fillRect/>
          </a:stretch>
        </p:blipFill>
        <p:spPr bwMode="auto">
          <a:xfrm>
            <a:off x="2057400" y="3100087"/>
            <a:ext cx="4953000" cy="2749066"/>
          </a:xfrm>
          <a:prstGeom prst="rect">
            <a:avLst/>
          </a:prstGeom>
          <a:noFill/>
          <a:ln w="9525">
            <a:noFill/>
            <a:miter lim="800000"/>
            <a:headEnd/>
            <a:tailEnd/>
          </a:ln>
        </p:spPr>
      </p:pic>
      <p:sp>
        <p:nvSpPr>
          <p:cNvPr id="11" name="TextBox 10"/>
          <p:cNvSpPr txBox="1"/>
          <p:nvPr/>
        </p:nvSpPr>
        <p:spPr>
          <a:xfrm>
            <a:off x="2642466" y="3733752"/>
            <a:ext cx="687474" cy="430887"/>
          </a:xfrm>
          <a:prstGeom prst="rect">
            <a:avLst/>
          </a:prstGeom>
          <a:noFill/>
        </p:spPr>
        <p:txBody>
          <a:bodyPr wrap="square" rtlCol="0">
            <a:spAutoFit/>
          </a:bodyPr>
          <a:lstStyle/>
          <a:p>
            <a:r>
              <a:rPr lang="en-US" sz="1100" dirty="0" smtClean="0">
                <a:latin typeface="Times New Roman" pitchFamily="18" charset="0"/>
                <a:cs typeface="Times New Roman" pitchFamily="18" charset="0"/>
              </a:rPr>
              <a:t>AVHRR </a:t>
            </a:r>
          </a:p>
          <a:p>
            <a:r>
              <a:rPr lang="en-US" sz="1100" dirty="0" smtClean="0">
                <a:latin typeface="Times New Roman" pitchFamily="18" charset="0"/>
                <a:cs typeface="Times New Roman" pitchFamily="18" charset="0"/>
              </a:rPr>
              <a:t>B1</a:t>
            </a:r>
            <a:endParaRPr lang="en-US" sz="1100" dirty="0">
              <a:latin typeface="Times New Roman" pitchFamily="18" charset="0"/>
              <a:cs typeface="Times New Roman" pitchFamily="18" charset="0"/>
            </a:endParaRPr>
          </a:p>
        </p:txBody>
      </p:sp>
      <p:cxnSp>
        <p:nvCxnSpPr>
          <p:cNvPr id="13" name="Straight Connector 12"/>
          <p:cNvCxnSpPr/>
          <p:nvPr/>
        </p:nvCxnSpPr>
        <p:spPr>
          <a:xfrm flipH="1" flipV="1">
            <a:off x="3001722" y="3959937"/>
            <a:ext cx="152402" cy="228602"/>
          </a:xfrm>
          <a:prstGeom prst="line">
            <a:avLst/>
          </a:prstGeom>
          <a:ln>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16" name="Picture 84"/>
          <p:cNvPicPr>
            <a:picLocks noChangeAspect="1" noChangeArrowheads="1"/>
          </p:cNvPicPr>
          <p:nvPr/>
        </p:nvPicPr>
        <p:blipFill>
          <a:blip r:embed="rId3" cstate="print"/>
          <a:srcRect/>
          <a:stretch>
            <a:fillRect/>
          </a:stretch>
        </p:blipFill>
        <p:spPr bwMode="auto">
          <a:xfrm>
            <a:off x="8345593" y="76202"/>
            <a:ext cx="685422" cy="685798"/>
          </a:xfrm>
          <a:prstGeom prst="rect">
            <a:avLst/>
          </a:prstGeom>
          <a:noFill/>
          <a:ln w="9525" algn="ctr">
            <a:noFill/>
            <a:miter lim="800000"/>
            <a:headEnd/>
            <a:tailEnd/>
          </a:ln>
        </p:spPr>
      </p:pic>
      <p:pic>
        <p:nvPicPr>
          <p:cNvPr id="17" name="Picture 271"/>
          <p:cNvPicPr>
            <a:picLocks noChangeAspect="1" noChangeArrowheads="1"/>
          </p:cNvPicPr>
          <p:nvPr/>
        </p:nvPicPr>
        <p:blipFill>
          <a:blip r:embed="rId4" cstate="print"/>
          <a:srcRect/>
          <a:stretch>
            <a:fillRect/>
          </a:stretch>
        </p:blipFill>
        <p:spPr bwMode="auto">
          <a:xfrm>
            <a:off x="63500" y="109584"/>
            <a:ext cx="1143000" cy="472508"/>
          </a:xfrm>
          <a:prstGeom prst="rect">
            <a:avLst/>
          </a:prstGeom>
          <a:noFill/>
          <a:ln w="9525" algn="ctr">
            <a:noFill/>
            <a:miter lim="800000"/>
            <a:headEnd/>
            <a:tailEnd/>
          </a:ln>
        </p:spPr>
      </p:pic>
      <p:pic>
        <p:nvPicPr>
          <p:cNvPr id="19" name="Picture 15"/>
          <p:cNvPicPr>
            <a:picLocks noChangeAspect="1" noChangeArrowheads="1"/>
          </p:cNvPicPr>
          <p:nvPr/>
        </p:nvPicPr>
        <p:blipFill>
          <a:blip r:embed="rId5" cstate="print"/>
          <a:srcRect/>
          <a:stretch>
            <a:fillRect/>
          </a:stretch>
        </p:blipFill>
        <p:spPr bwMode="auto">
          <a:xfrm>
            <a:off x="5314406" y="2467250"/>
            <a:ext cx="2162175" cy="428625"/>
          </a:xfrm>
          <a:prstGeom prst="rect">
            <a:avLst/>
          </a:prstGeom>
          <a:noFill/>
          <a:ln w="9525">
            <a:noFill/>
            <a:miter lim="800000"/>
            <a:headEnd/>
            <a:tailEnd/>
          </a:ln>
        </p:spPr>
      </p:pic>
      <p:sp>
        <p:nvSpPr>
          <p:cNvPr id="22" name="TextBox 21"/>
          <p:cNvSpPr txBox="1"/>
          <p:nvPr/>
        </p:nvSpPr>
        <p:spPr>
          <a:xfrm>
            <a:off x="6278880" y="4320540"/>
            <a:ext cx="731520" cy="430887"/>
          </a:xfrm>
          <a:prstGeom prst="rect">
            <a:avLst/>
          </a:prstGeom>
          <a:noFill/>
        </p:spPr>
        <p:txBody>
          <a:bodyPr wrap="square" rtlCol="0">
            <a:spAutoFit/>
          </a:bodyPr>
          <a:lstStyle/>
          <a:p>
            <a:r>
              <a:rPr lang="en-US" sz="1100" dirty="0" smtClean="0">
                <a:latin typeface="Times New Roman" pitchFamily="18" charset="0"/>
                <a:cs typeface="Times New Roman" pitchFamily="18" charset="0"/>
              </a:rPr>
              <a:t>AVHRR </a:t>
            </a:r>
          </a:p>
          <a:p>
            <a:r>
              <a:rPr lang="en-US" sz="1100" dirty="0" smtClean="0">
                <a:latin typeface="Times New Roman" pitchFamily="18" charset="0"/>
                <a:cs typeface="Times New Roman" pitchFamily="18" charset="0"/>
              </a:rPr>
              <a:t>B2</a:t>
            </a:r>
            <a:endParaRPr lang="en-US" sz="1100" dirty="0">
              <a:latin typeface="Times New Roman" pitchFamily="18" charset="0"/>
              <a:cs typeface="Times New Roman" pitchFamily="18" charset="0"/>
            </a:endParaRPr>
          </a:p>
        </p:txBody>
      </p:sp>
      <p:cxnSp>
        <p:nvCxnSpPr>
          <p:cNvPr id="23" name="Straight Connector 22"/>
          <p:cNvCxnSpPr/>
          <p:nvPr/>
        </p:nvCxnSpPr>
        <p:spPr>
          <a:xfrm>
            <a:off x="6126480" y="4343402"/>
            <a:ext cx="198120" cy="152398"/>
          </a:xfrm>
          <a:prstGeom prst="line">
            <a:avLst/>
          </a:prstGeom>
          <a:ln>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graphicFrame>
        <p:nvGraphicFramePr>
          <p:cNvPr id="29" name="Table 28"/>
          <p:cNvGraphicFramePr>
            <a:graphicFrameLocks noGrp="1"/>
          </p:cNvGraphicFramePr>
          <p:nvPr/>
        </p:nvGraphicFramePr>
        <p:xfrm>
          <a:off x="1672775" y="5787388"/>
          <a:ext cx="5867400" cy="914400"/>
        </p:xfrm>
        <a:graphic>
          <a:graphicData uri="http://schemas.openxmlformats.org/drawingml/2006/table">
            <a:tbl>
              <a:tblPr/>
              <a:tblGrid>
                <a:gridCol w="1295400"/>
                <a:gridCol w="1066800"/>
                <a:gridCol w="1708223"/>
                <a:gridCol w="1796977"/>
              </a:tblGrid>
              <a:tr h="228600">
                <a:tc rowSpan="2">
                  <a:txBody>
                    <a:bodyPr/>
                    <a:lstStyle/>
                    <a:p>
                      <a:pPr algn="ctr" rtl="0" fontAlgn="ctr"/>
                      <a:r>
                        <a:rPr lang="en-US" sz="1200" b="1" i="0" u="none" strike="noStrike" dirty="0">
                          <a:solidFill>
                            <a:srgbClr val="000000"/>
                          </a:solidFill>
                          <a:latin typeface="Times New Roman"/>
                        </a:rPr>
                        <a:t>AVHRR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ctr"/>
                      <a:r>
                        <a:rPr lang="en-US" sz="1200" b="1" i="0" u="none" strike="noStrike" dirty="0">
                          <a:solidFill>
                            <a:srgbClr val="000000"/>
                          </a:solidFill>
                          <a:latin typeface="Times New Roman"/>
                        </a:rPr>
                        <a:t>VIIRS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en-US" sz="1200" b="1" i="0" u="none" strike="noStrike" dirty="0">
                          <a:solidFill>
                            <a:srgbClr val="000000"/>
                          </a:solidFill>
                          <a:latin typeface="Times New Roman"/>
                        </a:rPr>
                        <a:t>AVHRR Spectral Bias, (A-V)*100%/V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28600">
                <a:tc vMerge="1">
                  <a:txBody>
                    <a:bodyPr/>
                    <a:lstStyle/>
                    <a:p>
                      <a:endParaRPr lang="en-US"/>
                    </a:p>
                  </a:txBody>
                  <a:tcPr/>
                </a:tc>
                <a:tc vMerge="1">
                  <a:txBody>
                    <a:bodyPr/>
                    <a:lstStyle/>
                    <a:p>
                      <a:endParaRPr lang="en-US"/>
                    </a:p>
                  </a:txBody>
                  <a:tcPr/>
                </a:tc>
                <a:tc>
                  <a:txBody>
                    <a:bodyPr/>
                    <a:lstStyle/>
                    <a:p>
                      <a:pPr algn="ctr" fontAlgn="b"/>
                      <a:r>
                        <a:rPr lang="en-US" sz="1200" b="0" i="0" u="none" strike="noStrike" dirty="0">
                          <a:solidFill>
                            <a:srgbClr val="000000"/>
                          </a:solidFill>
                          <a:latin typeface="Times New Roman"/>
                        </a:rPr>
                        <a:t>Libyan Desert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Times New Roman"/>
                        </a:rPr>
                        <a:t>Dome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ctr" rtl="0" fontAlgn="b"/>
                      <a:r>
                        <a:rPr lang="en-US" sz="1200" b="0" i="0" u="none" strike="noStrike" dirty="0">
                          <a:solidFill>
                            <a:srgbClr val="595959"/>
                          </a:solidFill>
                          <a:latin typeface="Times New Roman"/>
                        </a:rPr>
                        <a:t>B1 (0.64 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0" i="0" u="none" strike="noStrike" dirty="0">
                          <a:solidFill>
                            <a:srgbClr val="595959"/>
                          </a:solidFill>
                          <a:latin typeface="Times New Roman"/>
                        </a:rPr>
                        <a:t>M5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0" i="0" u="none" strike="noStrike" dirty="0" smtClean="0">
                          <a:solidFill>
                            <a:srgbClr val="595959"/>
                          </a:solidFill>
                          <a:latin typeface="Times New Roman"/>
                        </a:rPr>
                        <a:t>-9.60</a:t>
                      </a:r>
                      <a:r>
                        <a:rPr lang="en-US" sz="1200" b="0" i="0" u="none" strike="noStrike" dirty="0" smtClean="0">
                          <a:solidFill>
                            <a:srgbClr val="000000"/>
                          </a:solidFill>
                          <a:latin typeface="Times New Roman"/>
                        </a:rPr>
                        <a:t>% </a:t>
                      </a:r>
                      <a:r>
                        <a:rPr lang="en-US" sz="1200" b="0" i="0" u="none" strike="noStrike" dirty="0">
                          <a:solidFill>
                            <a:srgbClr val="595959"/>
                          </a:solidFill>
                          <a:latin typeface="Times New Roman"/>
                        </a:rPr>
                        <a:t>± </a:t>
                      </a:r>
                      <a:r>
                        <a:rPr lang="en-US" sz="1200" b="0" i="0" u="none" strike="noStrike" dirty="0" smtClean="0">
                          <a:solidFill>
                            <a:srgbClr val="595959"/>
                          </a:solidFill>
                          <a:latin typeface="Times New Roman"/>
                        </a:rPr>
                        <a:t>0.17</a:t>
                      </a:r>
                      <a:r>
                        <a:rPr lang="en-US" sz="1200" b="0" i="0" u="none" strike="noStrike" dirty="0" smtClean="0">
                          <a:solidFill>
                            <a:srgbClr val="000000"/>
                          </a:solidFill>
                          <a:latin typeface="Times New Roman"/>
                        </a:rPr>
                        <a:t>%</a:t>
                      </a:r>
                      <a:r>
                        <a:rPr lang="en-US" sz="1200" b="0" i="0" u="none" strike="noStrike" dirty="0" smtClean="0">
                          <a:solidFill>
                            <a:srgbClr val="595959"/>
                          </a:solidFill>
                          <a:latin typeface="Times New Roman"/>
                        </a:rPr>
                        <a:t> </a:t>
                      </a:r>
                      <a:endParaRPr lang="en-US" sz="1200" b="0" i="0" u="none" strike="noStrike" dirty="0">
                        <a:solidFill>
                          <a:srgbClr val="595959"/>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0" i="0" u="none" strike="noStrike" dirty="0">
                          <a:solidFill>
                            <a:srgbClr val="595959"/>
                          </a:solidFill>
                          <a:latin typeface="Times New Roman"/>
                        </a:rPr>
                        <a:t>-3.65</a:t>
                      </a:r>
                      <a:r>
                        <a:rPr lang="en-US" sz="1200" b="0" i="0" u="none" strike="noStrike" dirty="0">
                          <a:solidFill>
                            <a:srgbClr val="000000"/>
                          </a:solidFill>
                          <a:latin typeface="Times New Roman"/>
                        </a:rPr>
                        <a:t>% </a:t>
                      </a:r>
                      <a:r>
                        <a:rPr lang="en-US" sz="1200" b="0" i="0" u="none" strike="noStrike" dirty="0">
                          <a:solidFill>
                            <a:srgbClr val="595959"/>
                          </a:solidFill>
                          <a:latin typeface="Times New Roman"/>
                        </a:rPr>
                        <a:t>± 0.4</a:t>
                      </a:r>
                      <a:r>
                        <a:rPr lang="en-US" sz="1200" b="0" i="0" u="none" strike="noStrike" dirty="0">
                          <a:solidFill>
                            <a:srgbClr val="000000"/>
                          </a:solidFill>
                          <a:latin typeface="Times New Roman"/>
                        </a:rPr>
                        <a:t>%</a:t>
                      </a:r>
                      <a:r>
                        <a:rPr lang="en-US" sz="1200" b="0" i="0" u="none" strike="noStrike" dirty="0">
                          <a:solidFill>
                            <a:srgbClr val="595959"/>
                          </a:solidFill>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8600">
                <a:tc>
                  <a:txBody>
                    <a:bodyPr/>
                    <a:lstStyle/>
                    <a:p>
                      <a:pPr algn="ctr" rtl="0" fontAlgn="b"/>
                      <a:r>
                        <a:rPr lang="en-US" sz="1200" b="0" i="0" u="none" strike="noStrike">
                          <a:solidFill>
                            <a:srgbClr val="595959"/>
                          </a:solidFill>
                          <a:latin typeface="Times New Roman"/>
                        </a:rPr>
                        <a:t>B2 (0.86 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0" i="0" u="none" strike="noStrike" dirty="0">
                          <a:solidFill>
                            <a:srgbClr val="595959"/>
                          </a:solidFill>
                          <a:latin typeface="Times New Roman"/>
                        </a:rPr>
                        <a:t>M7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0" i="0" u="none" strike="noStrike" dirty="0" smtClean="0">
                          <a:solidFill>
                            <a:srgbClr val="595959"/>
                          </a:solidFill>
                          <a:latin typeface="Times New Roman"/>
                        </a:rPr>
                        <a:t>-18.91</a:t>
                      </a:r>
                      <a:r>
                        <a:rPr lang="en-US" sz="1200" b="0" i="0" u="none" strike="noStrike" dirty="0" smtClean="0">
                          <a:solidFill>
                            <a:srgbClr val="000000"/>
                          </a:solidFill>
                          <a:latin typeface="Times New Roman"/>
                        </a:rPr>
                        <a:t>%</a:t>
                      </a:r>
                      <a:r>
                        <a:rPr lang="en-US" sz="1200" b="0" i="0" u="none" strike="noStrike" dirty="0" smtClean="0">
                          <a:solidFill>
                            <a:srgbClr val="595959"/>
                          </a:solidFill>
                          <a:latin typeface="Times New Roman"/>
                        </a:rPr>
                        <a:t> </a:t>
                      </a:r>
                      <a:r>
                        <a:rPr lang="en-US" sz="1200" b="0" i="0" u="none" strike="noStrike" dirty="0">
                          <a:solidFill>
                            <a:srgbClr val="595959"/>
                          </a:solidFill>
                          <a:latin typeface="Times New Roman"/>
                        </a:rPr>
                        <a:t>± </a:t>
                      </a:r>
                      <a:r>
                        <a:rPr lang="en-US" sz="1200" b="0" i="0" u="none" strike="noStrike" dirty="0" smtClean="0">
                          <a:solidFill>
                            <a:srgbClr val="595959"/>
                          </a:solidFill>
                          <a:latin typeface="Times New Roman"/>
                        </a:rPr>
                        <a:t>0.92</a:t>
                      </a:r>
                      <a:r>
                        <a:rPr lang="en-US" sz="1200" b="0" i="0" u="none" strike="noStrike" dirty="0" smtClean="0">
                          <a:solidFill>
                            <a:srgbClr val="000000"/>
                          </a:solidFill>
                          <a:latin typeface="Times New Roman"/>
                        </a:rPr>
                        <a:t>%</a:t>
                      </a:r>
                      <a:r>
                        <a:rPr lang="en-US" sz="1200" b="0" i="0" u="none" strike="noStrike" dirty="0" smtClean="0">
                          <a:solidFill>
                            <a:srgbClr val="595959"/>
                          </a:solidFill>
                          <a:latin typeface="Times New Roman"/>
                        </a:rPr>
                        <a:t> </a:t>
                      </a:r>
                      <a:endParaRPr lang="en-US" sz="1200" b="0" i="0" u="none" strike="noStrike" dirty="0">
                        <a:solidFill>
                          <a:srgbClr val="595959"/>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US" sz="1200" b="0" i="0" u="none" strike="noStrike" dirty="0">
                          <a:solidFill>
                            <a:srgbClr val="595959"/>
                          </a:solidFill>
                          <a:latin typeface="Times New Roman"/>
                        </a:rPr>
                        <a:t>-7.9</a:t>
                      </a:r>
                      <a:r>
                        <a:rPr lang="en-US" sz="1200" b="0" i="0" u="none" strike="noStrike" dirty="0">
                          <a:solidFill>
                            <a:srgbClr val="000000"/>
                          </a:solidFill>
                          <a:latin typeface="Times New Roman"/>
                        </a:rPr>
                        <a:t>% </a:t>
                      </a:r>
                      <a:r>
                        <a:rPr lang="en-US" sz="1200" b="0" i="0" u="none" strike="noStrike" dirty="0">
                          <a:solidFill>
                            <a:srgbClr val="595959"/>
                          </a:solidFill>
                          <a:latin typeface="Times New Roman"/>
                        </a:rPr>
                        <a:t>± 0.7</a:t>
                      </a:r>
                      <a:r>
                        <a:rPr lang="en-US" sz="1200" b="0" i="0" u="none" strike="noStrike" dirty="0">
                          <a:solidFill>
                            <a:srgbClr val="000000"/>
                          </a:solidFill>
                          <a:latin typeface="Times New Roman"/>
                        </a:rPr>
                        <a:t>%</a:t>
                      </a:r>
                      <a:r>
                        <a:rPr lang="en-US" sz="1200" b="0" i="0" u="none" strike="noStrike" dirty="0">
                          <a:solidFill>
                            <a:srgbClr val="595959"/>
                          </a:solidFill>
                          <a:latin typeface="Times New Roman"/>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7169" name="Picture 1"/>
          <p:cNvPicPr>
            <a:picLocks noChangeAspect="1" noChangeArrowheads="1"/>
          </p:cNvPicPr>
          <p:nvPr/>
        </p:nvPicPr>
        <p:blipFill>
          <a:blip r:embed="rId6" cstate="print"/>
          <a:srcRect/>
          <a:stretch>
            <a:fillRect/>
          </a:stretch>
        </p:blipFill>
        <p:spPr bwMode="auto">
          <a:xfrm>
            <a:off x="1881053" y="2457452"/>
            <a:ext cx="2636521" cy="497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974"/>
            <a:ext cx="8229600" cy="1230084"/>
          </a:xfrm>
        </p:spPr>
        <p:txBody>
          <a:bodyPr>
            <a:normAutofit/>
          </a:bodyPr>
          <a:lstStyle/>
          <a:p>
            <a:r>
              <a:rPr lang="en-US" sz="3600" b="0" dirty="0" smtClean="0">
                <a:effectLst/>
                <a:latin typeface="Times New Roman" pitchFamily="18" charset="0"/>
                <a:cs typeface="Times New Roman" pitchFamily="18" charset="0"/>
              </a:rPr>
              <a:t>Residual Bias of AVHRR</a:t>
            </a:r>
            <a:endParaRPr lang="en-US" sz="3600" b="0" dirty="0">
              <a:effectLst/>
              <a:latin typeface="Times New Roman" pitchFamily="18" charset="0"/>
              <a:cs typeface="Times New Roman" pitchFamily="18" charset="0"/>
            </a:endParaRPr>
          </a:p>
        </p:txBody>
      </p:sp>
      <p:sp>
        <p:nvSpPr>
          <p:cNvPr id="6" name="Content Placeholder 5"/>
          <p:cNvSpPr>
            <a:spLocks noGrp="1"/>
          </p:cNvSpPr>
          <p:nvPr>
            <p:ph idx="1"/>
          </p:nvPr>
        </p:nvSpPr>
        <p:spPr>
          <a:xfrm>
            <a:off x="380999" y="1113235"/>
            <a:ext cx="8727375" cy="2239566"/>
          </a:xfrm>
        </p:spPr>
        <p:txBody>
          <a:bodyPr>
            <a:noAutofit/>
          </a:bodyPr>
          <a:lstStyle/>
          <a:p>
            <a:pPr marL="347663" indent="-211138">
              <a:buClrTx/>
              <a:buSzPct val="120000"/>
              <a:buFont typeface="Arial" pitchFamily="34" charset="0"/>
              <a:buChar char="•"/>
            </a:pPr>
            <a:r>
              <a:rPr lang="en-US" sz="1800" dirty="0" smtClean="0">
                <a:latin typeface="Times New Roman" pitchFamily="18" charset="0"/>
                <a:cs typeface="Times New Roman" pitchFamily="18" charset="0"/>
              </a:rPr>
              <a:t>The differences in spectral response functions of  instruments is one of the contributing factors for large bias.</a:t>
            </a:r>
          </a:p>
          <a:p>
            <a:pPr marL="347663" indent="-211138">
              <a:spcBef>
                <a:spcPts val="600"/>
              </a:spcBef>
              <a:spcAft>
                <a:spcPts val="1200"/>
              </a:spcAft>
              <a:buSzPct val="120000"/>
            </a:pPr>
            <a:r>
              <a:rPr lang="en-US" sz="1800" dirty="0" smtClean="0">
                <a:latin typeface="Times New Roman" pitchFamily="18" charset="0"/>
                <a:cs typeface="Times New Roman" pitchFamily="18" charset="0"/>
              </a:rPr>
              <a:t>If the spectral characteristics of the sites are well characterized, the impact of spectral differences in inter-comparison can be accounted.</a:t>
            </a:r>
          </a:p>
          <a:p>
            <a:pPr indent="-230188">
              <a:spcBef>
                <a:spcPts val="0"/>
              </a:spcBef>
              <a:buSzPct val="120000"/>
            </a:pPr>
            <a:r>
              <a:rPr lang="en-US" sz="1800" b="1" i="1" dirty="0" smtClean="0">
                <a:latin typeface="Times New Roman" pitchFamily="18" charset="0"/>
                <a:cs typeface="Times New Roman" pitchFamily="18" charset="0"/>
              </a:rPr>
              <a:t>Residual Bias</a:t>
            </a:r>
            <a:r>
              <a:rPr lang="en-US" sz="1800" dirty="0" smtClean="0">
                <a:latin typeface="Times New Roman" pitchFamily="18" charset="0"/>
                <a:cs typeface="Times New Roman" pitchFamily="18" charset="0"/>
              </a:rPr>
              <a:t>: </a:t>
            </a:r>
            <a:r>
              <a:rPr lang="en-US" sz="1800" b="1" i="1" dirty="0" smtClean="0">
                <a:latin typeface="Times New Roman" pitchFamily="18" charset="0"/>
                <a:cs typeface="Times New Roman" pitchFamily="18" charset="0"/>
              </a:rPr>
              <a:t>Observed Bias </a:t>
            </a:r>
            <a:r>
              <a:rPr lang="en-US" sz="1800" dirty="0" smtClean="0">
                <a:latin typeface="Times New Roman" pitchFamily="18" charset="0"/>
                <a:cs typeface="Times New Roman" pitchFamily="18" charset="0"/>
              </a:rPr>
              <a:t>(measurements) – </a:t>
            </a:r>
            <a:r>
              <a:rPr lang="en-US" sz="1800" b="1" i="1" dirty="0" smtClean="0">
                <a:latin typeface="Times New Roman" pitchFamily="18" charset="0"/>
                <a:cs typeface="Times New Roman" pitchFamily="18" charset="0"/>
              </a:rPr>
              <a:t>ESB</a:t>
            </a:r>
            <a:r>
              <a:rPr lang="en-US" sz="1800" dirty="0" smtClean="0">
                <a:latin typeface="Times New Roman" pitchFamily="18" charset="0"/>
                <a:cs typeface="Times New Roman" pitchFamily="18" charset="0"/>
              </a:rPr>
              <a:t> (spectral differences)</a:t>
            </a:r>
          </a:p>
          <a:p>
            <a:pPr indent="-230188">
              <a:spcBef>
                <a:spcPts val="0"/>
              </a:spcBef>
              <a:buSzPct val="120000"/>
            </a:pPr>
            <a:r>
              <a:rPr lang="en-US" sz="1800" dirty="0" smtClean="0">
                <a:latin typeface="Times New Roman" pitchFamily="18" charset="0"/>
                <a:cs typeface="Times New Roman" pitchFamily="18" charset="0"/>
              </a:rPr>
              <a:t>Residual bias over desert should agree with Dome C irrespective of the spectral differences.</a:t>
            </a:r>
          </a:p>
        </p:txBody>
      </p:sp>
      <p:sp>
        <p:nvSpPr>
          <p:cNvPr id="7" name="Slide Number Placeholder 6"/>
          <p:cNvSpPr>
            <a:spLocks noGrp="1"/>
          </p:cNvSpPr>
          <p:nvPr>
            <p:ph type="sldNum" sz="quarter" idx="12"/>
          </p:nvPr>
        </p:nvSpPr>
        <p:spPr>
          <a:xfrm>
            <a:off x="7924800" y="0"/>
            <a:ext cx="1066800" cy="365125"/>
          </a:xfrm>
        </p:spPr>
        <p:txBody>
          <a:bodyPr/>
          <a:lstStyle/>
          <a:p>
            <a:fld id="{C0738F1C-D97A-43C0-9E93-0E930A53A040}" type="slidenum">
              <a:rPr lang="en-US" smtClean="0">
                <a:solidFill>
                  <a:schemeClr val="tx1"/>
                </a:solidFill>
                <a:latin typeface="Times New Roman" pitchFamily="18" charset="0"/>
                <a:cs typeface="Times New Roman" pitchFamily="18" charset="0"/>
              </a:rPr>
              <a:pPr/>
              <a:t>14</a:t>
            </a:fld>
            <a:endParaRPr lang="en-US" dirty="0">
              <a:solidFill>
                <a:schemeClr val="tx1"/>
              </a:solidFill>
              <a:latin typeface="Times New Roman" pitchFamily="18" charset="0"/>
              <a:cs typeface="Times New Roman" pitchFamily="18" charset="0"/>
            </a:endParaRPr>
          </a:p>
        </p:txBody>
      </p:sp>
      <p:pic>
        <p:nvPicPr>
          <p:cNvPr id="19" name="Picture 84"/>
          <p:cNvPicPr>
            <a:picLocks noChangeAspect="1" noChangeArrowheads="1"/>
          </p:cNvPicPr>
          <p:nvPr/>
        </p:nvPicPr>
        <p:blipFill>
          <a:blip r:embed="rId2" cstate="print"/>
          <a:srcRect/>
          <a:stretch>
            <a:fillRect/>
          </a:stretch>
        </p:blipFill>
        <p:spPr bwMode="auto">
          <a:xfrm>
            <a:off x="8345593" y="76202"/>
            <a:ext cx="685422" cy="685798"/>
          </a:xfrm>
          <a:prstGeom prst="rect">
            <a:avLst/>
          </a:prstGeom>
          <a:noFill/>
          <a:ln w="9525" algn="ctr">
            <a:noFill/>
            <a:miter lim="800000"/>
            <a:headEnd/>
            <a:tailEnd/>
          </a:ln>
        </p:spPr>
      </p:pic>
      <p:pic>
        <p:nvPicPr>
          <p:cNvPr id="20" name="Picture 271"/>
          <p:cNvPicPr>
            <a:picLocks noChangeAspect="1" noChangeArrowheads="1"/>
          </p:cNvPicPr>
          <p:nvPr/>
        </p:nvPicPr>
        <p:blipFill>
          <a:blip r:embed="rId3" cstate="print"/>
          <a:srcRect/>
          <a:stretch>
            <a:fillRect/>
          </a:stretch>
        </p:blipFill>
        <p:spPr bwMode="auto">
          <a:xfrm>
            <a:off x="63500" y="109584"/>
            <a:ext cx="1143000" cy="472508"/>
          </a:xfrm>
          <a:prstGeom prst="rect">
            <a:avLst/>
          </a:prstGeom>
          <a:noFill/>
          <a:ln w="9525" algn="ctr">
            <a:noFill/>
            <a:miter lim="800000"/>
            <a:headEnd/>
            <a:tailEnd/>
          </a:ln>
        </p:spPr>
      </p:pic>
      <p:graphicFrame>
        <p:nvGraphicFramePr>
          <p:cNvPr id="11" name="Table 10"/>
          <p:cNvGraphicFramePr>
            <a:graphicFrameLocks noGrp="1"/>
          </p:cNvGraphicFramePr>
          <p:nvPr/>
        </p:nvGraphicFramePr>
        <p:xfrm>
          <a:off x="990600" y="5688330"/>
          <a:ext cx="7238999" cy="1108710"/>
        </p:xfrm>
        <a:graphic>
          <a:graphicData uri="http://schemas.openxmlformats.org/drawingml/2006/table">
            <a:tbl>
              <a:tblPr/>
              <a:tblGrid>
                <a:gridCol w="1026219"/>
                <a:gridCol w="1360264"/>
                <a:gridCol w="848185"/>
                <a:gridCol w="1458749"/>
                <a:gridCol w="1272791"/>
                <a:gridCol w="1272791"/>
              </a:tblGrid>
              <a:tr h="247650">
                <a:tc gridSpan="2">
                  <a:txBody>
                    <a:bodyPr/>
                    <a:lstStyle/>
                    <a:p>
                      <a:pPr algn="ctr" rtl="0" fontAlgn="ctr"/>
                      <a:r>
                        <a:rPr lang="en-US" sz="1200" b="0" i="0" u="none" strike="noStrike" dirty="0">
                          <a:solidFill>
                            <a:srgbClr val="000000"/>
                          </a:solidFill>
                          <a:latin typeface="Times New Roman" pitchFamily="18" charset="0"/>
                          <a:cs typeface="Times New Roman" pitchFamily="18" charset="0"/>
                        </a:rPr>
                        <a:t>AVHRR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n-US" sz="1200" b="1" i="0" u="none" strike="noStrike" dirty="0">
                        <a:solidFill>
                          <a:srgbClr val="000000"/>
                        </a:solidFill>
                        <a:latin typeface="Times New Roman" pitchFamily="18" charset="0"/>
                        <a:cs typeface="Times New Roman" pitchFamily="18"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ctr"/>
                      <a:r>
                        <a:rPr lang="en-US" sz="1200" b="0" i="0" u="none" strike="noStrike" dirty="0">
                          <a:solidFill>
                            <a:srgbClr val="000000"/>
                          </a:solidFill>
                          <a:latin typeface="Times New Roman" pitchFamily="18" charset="0"/>
                          <a:cs typeface="Times New Roman" pitchFamily="18" charset="0"/>
                        </a:rPr>
                        <a:t>VIIRS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n-US" sz="1200" b="1" i="0" u="none" strike="noStrike" dirty="0">
                        <a:solidFill>
                          <a:srgbClr val="000000"/>
                        </a:solidFill>
                        <a:latin typeface="Times New Roman" pitchFamily="18" charset="0"/>
                        <a:cs typeface="Times New Roman" pitchFamily="18" charset="0"/>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latin typeface="Times New Roman" pitchFamily="18" charset="0"/>
                          <a:cs typeface="Times New Roman" pitchFamily="18" charset="0"/>
                        </a:rPr>
                        <a:t>Residual Bias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47650">
                <a:tc>
                  <a:txBody>
                    <a:bodyPr/>
                    <a:lstStyle/>
                    <a:p>
                      <a:pPr algn="ctr" rtl="0" fontAlgn="ctr"/>
                      <a:r>
                        <a:rPr lang="en-US" sz="1200" b="1" i="0" u="none" strike="noStrike" dirty="0">
                          <a:solidFill>
                            <a:srgbClr val="000000"/>
                          </a:solidFill>
                          <a:latin typeface="Times New Roman" pitchFamily="18" charset="0"/>
                          <a:cs typeface="Times New Roman" pitchFamily="18" charset="0"/>
                        </a:rPr>
                        <a:t>Band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Times New Roman" pitchFamily="18" charset="0"/>
                          <a:cs typeface="Times New Roman" pitchFamily="18" charset="0"/>
                        </a:rPr>
                        <a:t>Wavelength (µm)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Times New Roman" pitchFamily="18" charset="0"/>
                          <a:cs typeface="Times New Roman" pitchFamily="18" charset="0"/>
                        </a:rPr>
                        <a:t>Band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Times New Roman" pitchFamily="18" charset="0"/>
                          <a:cs typeface="Times New Roman" pitchFamily="18" charset="0"/>
                        </a:rPr>
                        <a:t>Wavelength (µm)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Times New Roman" pitchFamily="18" charset="0"/>
                          <a:cs typeface="Times New Roman" pitchFamily="18" charset="0"/>
                        </a:rPr>
                        <a:t>African </a:t>
                      </a:r>
                      <a:r>
                        <a:rPr lang="en-US" sz="1200" b="0" i="0" u="none" strike="noStrike" dirty="0" smtClean="0">
                          <a:solidFill>
                            <a:srgbClr val="000000"/>
                          </a:solidFill>
                          <a:latin typeface="Times New Roman" pitchFamily="18" charset="0"/>
                          <a:cs typeface="Times New Roman" pitchFamily="18" charset="0"/>
                        </a:rPr>
                        <a:t>Desert (SNO-x)</a:t>
                      </a:r>
                      <a:endParaRPr lang="en-US" sz="12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000000"/>
                          </a:solidFill>
                          <a:latin typeface="Times New Roman" pitchFamily="18" charset="0"/>
                          <a:cs typeface="Times New Roman" pitchFamily="18" charset="0"/>
                        </a:rPr>
                        <a:t>Dome 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650">
                <a:tc>
                  <a:txBody>
                    <a:bodyPr/>
                    <a:lstStyle/>
                    <a:p>
                      <a:pPr algn="ctr" fontAlgn="ctr"/>
                      <a:r>
                        <a:rPr lang="en-US" sz="1200" b="1" i="0" u="none" strike="noStrike" dirty="0">
                          <a:solidFill>
                            <a:srgbClr val="000000"/>
                          </a:solidFill>
                          <a:latin typeface="Times New Roman" pitchFamily="18" charset="0"/>
                          <a:cs typeface="Times New Roman" pitchFamily="18"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pitchFamily="18" charset="0"/>
                          <a:cs typeface="Times New Roman" pitchFamily="18" charset="0"/>
                        </a:rPr>
                        <a:t>0.58 – 0.68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pitchFamily="18" charset="0"/>
                          <a:cs typeface="Times New Roman" pitchFamily="18" charset="0"/>
                        </a:rPr>
                        <a:t>M-5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pitchFamily="18" charset="0"/>
                          <a:cs typeface="Times New Roman" pitchFamily="18" charset="0"/>
                        </a:rPr>
                        <a:t>0.662 - 0.682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00"/>
                          </a:solidFill>
                          <a:latin typeface="Times New Roman" pitchFamily="18" charset="0"/>
                          <a:cs typeface="Times New Roman" pitchFamily="18" charset="0"/>
                        </a:rPr>
                        <a:t> -8.70% </a:t>
                      </a:r>
                      <a:r>
                        <a:rPr lang="en-US" sz="1200" b="0" i="0" u="none" strike="noStrike" dirty="0">
                          <a:solidFill>
                            <a:srgbClr val="000000"/>
                          </a:solidFill>
                          <a:latin typeface="Times New Roman" pitchFamily="18" charset="0"/>
                          <a:cs typeface="Times New Roman" pitchFamily="18" charset="0"/>
                        </a:rPr>
                        <a:t>± </a:t>
                      </a:r>
                      <a:r>
                        <a:rPr lang="en-US" sz="1200" b="0" i="0" u="none" strike="noStrike" dirty="0" smtClean="0">
                          <a:solidFill>
                            <a:srgbClr val="000000"/>
                          </a:solidFill>
                          <a:latin typeface="Times New Roman" pitchFamily="18" charset="0"/>
                          <a:cs typeface="Times New Roman" pitchFamily="18" charset="0"/>
                        </a:rPr>
                        <a:t>0.91%</a:t>
                      </a:r>
                      <a:endParaRPr lang="en-US" sz="12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Times New Roman" pitchFamily="18" charset="0"/>
                          <a:cs typeface="Times New Roman" pitchFamily="18" charset="0"/>
                        </a:rPr>
                        <a:t>-9.4 </a:t>
                      </a:r>
                      <a:r>
                        <a:rPr lang="en-US" sz="1200" b="0" i="0" u="none" strike="noStrike" dirty="0">
                          <a:solidFill>
                            <a:srgbClr val="000000"/>
                          </a:solidFill>
                          <a:latin typeface="Times New Roman" pitchFamily="18" charset="0"/>
                          <a:cs typeface="Times New Roman" pitchFamily="18" charset="0"/>
                        </a:rPr>
                        <a:t>± </a:t>
                      </a:r>
                      <a:r>
                        <a:rPr lang="en-US" sz="1200" b="0" i="0" u="none" strike="noStrike" dirty="0" smtClean="0">
                          <a:solidFill>
                            <a:srgbClr val="000000"/>
                          </a:solidFill>
                          <a:latin typeface="Times New Roman" pitchFamily="18" charset="0"/>
                          <a:cs typeface="Times New Roman" pitchFamily="18" charset="0"/>
                        </a:rPr>
                        <a:t>0.83%</a:t>
                      </a:r>
                      <a:endParaRPr lang="en-US" sz="12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7650">
                <a:tc>
                  <a:txBody>
                    <a:bodyPr/>
                    <a:lstStyle/>
                    <a:p>
                      <a:pPr algn="ctr" fontAlgn="ctr"/>
                      <a:r>
                        <a:rPr lang="en-US" sz="1200" b="1" i="0" u="none" strike="noStrike" dirty="0">
                          <a:solidFill>
                            <a:srgbClr val="000000"/>
                          </a:solidFill>
                          <a:latin typeface="Times New Roman" pitchFamily="18" charset="0"/>
                          <a:cs typeface="Times New Roman" pitchFamily="18"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pitchFamily="18" charset="0"/>
                          <a:cs typeface="Times New Roman" pitchFamily="18" charset="0"/>
                        </a:rPr>
                        <a:t>0.725 – 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a:solidFill>
                            <a:srgbClr val="000000"/>
                          </a:solidFill>
                          <a:latin typeface="Times New Roman" pitchFamily="18" charset="0"/>
                          <a:cs typeface="Times New Roman" pitchFamily="18" charset="0"/>
                        </a:rPr>
                        <a:t>M-7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Times New Roman" pitchFamily="18" charset="0"/>
                          <a:cs typeface="Times New Roman" pitchFamily="18" charset="0"/>
                        </a:rPr>
                        <a:t>0.846 - 0.885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00"/>
                          </a:solidFill>
                          <a:latin typeface="Times New Roman" pitchFamily="18" charset="0"/>
                          <a:cs typeface="Times New Roman" pitchFamily="18" charset="0"/>
                        </a:rPr>
                        <a:t>-13.30 </a:t>
                      </a:r>
                      <a:r>
                        <a:rPr lang="en-US" sz="1200" b="0" i="0" u="none" strike="noStrike" dirty="0">
                          <a:solidFill>
                            <a:srgbClr val="000000"/>
                          </a:solidFill>
                          <a:latin typeface="Times New Roman" pitchFamily="18" charset="0"/>
                          <a:cs typeface="Times New Roman" pitchFamily="18" charset="0"/>
                        </a:rPr>
                        <a:t>± </a:t>
                      </a:r>
                      <a:r>
                        <a:rPr lang="en-US" sz="1200" b="0" i="0" u="none" strike="noStrike" dirty="0" smtClean="0">
                          <a:solidFill>
                            <a:srgbClr val="000000"/>
                          </a:solidFill>
                          <a:latin typeface="Times New Roman" pitchFamily="18" charset="0"/>
                          <a:cs typeface="Times New Roman" pitchFamily="18" charset="0"/>
                        </a:rPr>
                        <a:t>2.12%</a:t>
                      </a:r>
                      <a:endParaRPr lang="en-US" sz="12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Times New Roman" pitchFamily="18" charset="0"/>
                          <a:cs typeface="Times New Roman" pitchFamily="18" charset="0"/>
                        </a:rPr>
                        <a:t>-</a:t>
                      </a:r>
                      <a:r>
                        <a:rPr lang="en-US" sz="1200" b="1" i="0" u="none" strike="noStrike" dirty="0" smtClean="0">
                          <a:solidFill>
                            <a:srgbClr val="000000"/>
                          </a:solidFill>
                          <a:latin typeface="Times New Roman" pitchFamily="18" charset="0"/>
                          <a:cs typeface="Times New Roman" pitchFamily="18" charset="0"/>
                        </a:rPr>
                        <a:t>14.6 </a:t>
                      </a:r>
                      <a:r>
                        <a:rPr lang="en-US" sz="1200" b="0" i="0" u="none" strike="noStrike" dirty="0">
                          <a:solidFill>
                            <a:srgbClr val="000000"/>
                          </a:solidFill>
                          <a:latin typeface="Times New Roman" pitchFamily="18" charset="0"/>
                          <a:cs typeface="Times New Roman" pitchFamily="18" charset="0"/>
                        </a:rPr>
                        <a:t>± </a:t>
                      </a:r>
                      <a:r>
                        <a:rPr lang="en-US" sz="1200" b="0" i="0" u="none" strike="noStrike" dirty="0" smtClean="0">
                          <a:solidFill>
                            <a:srgbClr val="000000"/>
                          </a:solidFill>
                          <a:latin typeface="Times New Roman" pitchFamily="18" charset="0"/>
                          <a:cs typeface="Times New Roman" pitchFamily="18" charset="0"/>
                        </a:rPr>
                        <a:t>0.71%</a:t>
                      </a:r>
                      <a:endParaRPr lang="en-US" sz="1200" b="0" i="0" u="none" strike="noStrike" dirty="0">
                        <a:solidFill>
                          <a:srgbClr val="000000"/>
                        </a:solidFill>
                        <a:latin typeface="Times New Roman" pitchFamily="18" charset="0"/>
                        <a:cs typeface="Times New Roman" pitchFamily="18"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 name="Picture 2"/>
          <p:cNvPicPr>
            <a:picLocks noChangeAspect="1" noChangeArrowheads="1"/>
          </p:cNvPicPr>
          <p:nvPr/>
        </p:nvPicPr>
        <p:blipFill>
          <a:blip r:embed="rId4" cstate="print"/>
          <a:srcRect/>
          <a:stretch>
            <a:fillRect/>
          </a:stretch>
        </p:blipFill>
        <p:spPr bwMode="auto">
          <a:xfrm>
            <a:off x="381000" y="3429000"/>
            <a:ext cx="4572000" cy="2186054"/>
          </a:xfrm>
          <a:prstGeom prst="rect">
            <a:avLst/>
          </a:prstGeom>
          <a:noFill/>
          <a:ln w="9525">
            <a:noFill/>
            <a:miter lim="800000"/>
            <a:headEnd/>
            <a:tailEnd/>
          </a:ln>
        </p:spPr>
      </p:pic>
      <p:pic>
        <p:nvPicPr>
          <p:cNvPr id="3" name="Picture 3"/>
          <p:cNvPicPr>
            <a:picLocks noChangeAspect="1" noChangeArrowheads="1"/>
          </p:cNvPicPr>
          <p:nvPr/>
        </p:nvPicPr>
        <p:blipFill>
          <a:blip r:embed="rId5" cstate="print"/>
          <a:srcRect/>
          <a:stretch>
            <a:fillRect/>
          </a:stretch>
        </p:blipFill>
        <p:spPr bwMode="auto">
          <a:xfrm>
            <a:off x="5105400" y="3604475"/>
            <a:ext cx="3276600" cy="19236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atin typeface="Times New Roman" pitchFamily="18" charset="0"/>
                <a:cs typeface="Times New Roman" pitchFamily="18" charset="0"/>
              </a:rPr>
              <a:t>Summary and Future Work</a:t>
            </a:r>
            <a:endParaRPr lang="en-US" sz="40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2154"/>
            <a:ext cx="8382000" cy="4525963"/>
          </a:xfrm>
        </p:spPr>
        <p:txBody>
          <a:bodyPr>
            <a:noAutofit/>
          </a:bodyPr>
          <a:lstStyle/>
          <a:p>
            <a:r>
              <a:rPr lang="en-US" sz="1800" dirty="0" smtClean="0">
                <a:latin typeface="Times New Roman" pitchFamily="18" charset="0"/>
                <a:cs typeface="Times New Roman" pitchFamily="18" charset="0"/>
              </a:rPr>
              <a:t>SNO-x inter-comparison indicates relative degradation of AVHRR band 1 (0.64 µm) by 1.2% over the period of two years.</a:t>
            </a:r>
          </a:p>
          <a:p>
            <a:r>
              <a:rPr lang="en-US" sz="1800" dirty="0" smtClean="0">
                <a:latin typeface="Times New Roman" pitchFamily="18" charset="0"/>
                <a:cs typeface="Times New Roman" pitchFamily="18" charset="0"/>
              </a:rPr>
              <a:t>SNO-x suggests that AVHRR bias relative to VIIRS is -8.7% ± 0.9% for band 1 (0.64 µm) and -13.3% ± 2.1% for band 2 (0.86 µm).</a:t>
            </a:r>
          </a:p>
          <a:p>
            <a:r>
              <a:rPr lang="en-US" sz="1800" dirty="0" smtClean="0">
                <a:latin typeface="Times New Roman" pitchFamily="18" charset="0"/>
                <a:cs typeface="Times New Roman" pitchFamily="18" charset="0"/>
              </a:rPr>
              <a:t>Larger bias for AVHRR B1 is believed to be due to calibration uncertainties. However, the large bias and large uncertainty for AVHRR band 2 is primarily due to the presence of water vapor absorption wavelength in its SRF.</a:t>
            </a:r>
          </a:p>
          <a:p>
            <a:r>
              <a:rPr lang="en-US" sz="1800" dirty="0" smtClean="0">
                <a:latin typeface="Times New Roman" pitchFamily="18" charset="0"/>
                <a:cs typeface="Times New Roman" pitchFamily="18" charset="0"/>
              </a:rPr>
              <a:t>Radiometric bias estimated over Antarctica Dome C site agrees well with SNO-x to within 1% for AVHRR B1 and B2.</a:t>
            </a:r>
          </a:p>
          <a:p>
            <a:r>
              <a:rPr lang="en-US" sz="1800" dirty="0" smtClean="0">
                <a:latin typeface="Times New Roman" pitchFamily="18" charset="0"/>
                <a:cs typeface="Times New Roman" pitchFamily="18" charset="0"/>
              </a:rPr>
              <a:t>SNO inter-comparison over high latitude polar region indicates stable trends but with larger variability of more than 5% both for AVHRR B1 and B2.</a:t>
            </a:r>
          </a:p>
          <a:p>
            <a:r>
              <a:rPr lang="en-US" sz="1800" dirty="0" smtClean="0">
                <a:latin typeface="Times New Roman" pitchFamily="18" charset="0"/>
                <a:cs typeface="Times New Roman" pitchFamily="18" charset="0"/>
              </a:rPr>
              <a:t>Large variability in SNO time series is mainly due to comparison over different target types in NH (such as snow, ocean, vegetation) and change in solar geometry during summer and winter solstice.</a:t>
            </a:r>
          </a:p>
          <a:p>
            <a:r>
              <a:rPr lang="en-US" sz="1800" dirty="0" smtClean="0">
                <a:latin typeface="Times New Roman" pitchFamily="18" charset="0"/>
                <a:cs typeface="Times New Roman" pitchFamily="18" charset="0"/>
              </a:rPr>
              <a:t>The approach can be used to connect other AVHRR sensors back in time into same radiometric scale.</a:t>
            </a:r>
          </a:p>
          <a:p>
            <a:endParaRPr lang="en-US" sz="1800" dirty="0" smtClean="0">
              <a:latin typeface="Times New Roman" pitchFamily="18" charset="0"/>
              <a:cs typeface="Times New Roman" pitchFamily="18" charset="0"/>
            </a:endParaRPr>
          </a:p>
          <a:p>
            <a:endParaRPr lang="en-US" sz="18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D4A4C15-7455-41E3-92FE-7AA434271300}" type="slidenum">
              <a:rPr lang="en-US" smtClean="0"/>
              <a:pPr/>
              <a:t>15</a:t>
            </a:fld>
            <a:endParaRPr lang="en-US"/>
          </a:p>
        </p:txBody>
      </p:sp>
      <p:pic>
        <p:nvPicPr>
          <p:cNvPr id="5" name="Picture 84"/>
          <p:cNvPicPr>
            <a:picLocks noChangeAspect="1" noChangeArrowheads="1"/>
          </p:cNvPicPr>
          <p:nvPr/>
        </p:nvPicPr>
        <p:blipFill>
          <a:blip r:embed="rId2" cstate="print"/>
          <a:srcRect/>
          <a:stretch>
            <a:fillRect/>
          </a:stretch>
        </p:blipFill>
        <p:spPr bwMode="auto">
          <a:xfrm>
            <a:off x="8446002" y="101602"/>
            <a:ext cx="630035" cy="630381"/>
          </a:xfrm>
          <a:prstGeom prst="rect">
            <a:avLst/>
          </a:prstGeom>
          <a:noFill/>
          <a:ln w="9525" algn="ctr">
            <a:noFill/>
            <a:miter lim="800000"/>
            <a:headEnd/>
            <a:tailEnd/>
          </a:ln>
        </p:spPr>
      </p:pic>
      <p:pic>
        <p:nvPicPr>
          <p:cNvPr id="6" name="Picture 271"/>
          <p:cNvPicPr>
            <a:picLocks noChangeAspect="1" noChangeArrowheads="1"/>
          </p:cNvPicPr>
          <p:nvPr/>
        </p:nvPicPr>
        <p:blipFill>
          <a:blip r:embed="rId3" cstate="print"/>
          <a:srcRect/>
          <a:stretch>
            <a:fillRect/>
          </a:stretch>
        </p:blipFill>
        <p:spPr bwMode="auto">
          <a:xfrm>
            <a:off x="25400" y="109584"/>
            <a:ext cx="1155700" cy="47775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References</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40000" lnSpcReduction="20000"/>
          </a:bodyPr>
          <a:lstStyle/>
          <a:p>
            <a:pPr lvl="0"/>
            <a:r>
              <a:rPr lang="en-US" dirty="0" err="1" smtClean="0">
                <a:latin typeface="Times New Roman" pitchFamily="18" charset="0"/>
                <a:cs typeface="Times New Roman" pitchFamily="18" charset="0"/>
              </a:rPr>
              <a:t>Uprety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Sirish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Changyong</a:t>
            </a:r>
            <a:r>
              <a:rPr lang="en-US" dirty="0" smtClean="0">
                <a:latin typeface="Times New Roman" pitchFamily="18" charset="0"/>
                <a:cs typeface="Times New Roman" pitchFamily="18" charset="0"/>
              </a:rPr>
              <a:t> Cao, </a:t>
            </a:r>
            <a:r>
              <a:rPr lang="en-US" dirty="0" err="1" smtClean="0">
                <a:latin typeface="Times New Roman" pitchFamily="18" charset="0"/>
                <a:cs typeface="Times New Roman" pitchFamily="18" charset="0"/>
              </a:rPr>
              <a:t>Xiaoxiong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Xiong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Slawomir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Blonski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Aisheng</a:t>
            </a:r>
            <a:r>
              <a:rPr lang="en-US" dirty="0" smtClean="0">
                <a:latin typeface="Times New Roman" pitchFamily="18" charset="0"/>
                <a:cs typeface="Times New Roman" pitchFamily="18" charset="0"/>
              </a:rPr>
              <a:t> Wu, Xi </a:t>
            </a:r>
            <a:r>
              <a:rPr lang="en-US" dirty="0" err="1" smtClean="0">
                <a:latin typeface="Times New Roman" pitchFamily="18" charset="0"/>
                <a:cs typeface="Times New Roman" pitchFamily="18" charset="0"/>
              </a:rPr>
              <a:t>Shao</a:t>
            </a:r>
            <a:r>
              <a:rPr lang="en-US" dirty="0" smtClean="0">
                <a:latin typeface="Times New Roman" pitchFamily="18" charset="0"/>
                <a:cs typeface="Times New Roman" pitchFamily="18" charset="0"/>
              </a:rPr>
              <a:t> 2013. “Radiometric Inter-comparison between </a:t>
            </a:r>
            <a:r>
              <a:rPr lang="en-US" dirty="0" err="1" smtClean="0">
                <a:latin typeface="Times New Roman" pitchFamily="18" charset="0"/>
                <a:cs typeface="Times New Roman" pitchFamily="18" charset="0"/>
              </a:rPr>
              <a:t>Suomi</a:t>
            </a:r>
            <a:r>
              <a:rPr lang="en-US" dirty="0" smtClean="0">
                <a:latin typeface="Times New Roman" pitchFamily="18" charset="0"/>
                <a:cs typeface="Times New Roman" pitchFamily="18" charset="0"/>
              </a:rPr>
              <a:t> NPP VIIRS and Aqua MODIS Reflective Solar Bands using Simultaneous Nadir Overpass in the Low Latitudes”. Journal of Atmospheric and Oceanic Technology, 30, pp:2720–2736.</a:t>
            </a:r>
          </a:p>
          <a:p>
            <a:pPr lvl="0"/>
            <a:r>
              <a:rPr lang="en-US" dirty="0" smtClean="0">
                <a:latin typeface="Times New Roman" pitchFamily="18" charset="0"/>
                <a:cs typeface="Times New Roman" pitchFamily="18" charset="0"/>
              </a:rPr>
              <a:t>Cao </a:t>
            </a:r>
            <a:r>
              <a:rPr lang="en-US" dirty="0" err="1" smtClean="0">
                <a:latin typeface="Times New Roman" pitchFamily="18" charset="0"/>
                <a:cs typeface="Times New Roman" pitchFamily="18" charset="0"/>
              </a:rPr>
              <a:t>Changyong</a:t>
            </a:r>
            <a:r>
              <a:rPr lang="en-US" dirty="0" smtClean="0">
                <a:latin typeface="Times New Roman" pitchFamily="18" charset="0"/>
                <a:cs typeface="Times New Roman" pitchFamily="18" charset="0"/>
              </a:rPr>
              <a:t>, Frank </a:t>
            </a:r>
            <a:r>
              <a:rPr lang="en-US" dirty="0" err="1" smtClean="0">
                <a:latin typeface="Times New Roman" pitchFamily="18" charset="0"/>
                <a:cs typeface="Times New Roman" pitchFamily="18" charset="0"/>
              </a:rPr>
              <a:t>DeLuccia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Xiaoxiong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Xiong</a:t>
            </a:r>
            <a:r>
              <a:rPr lang="en-US" dirty="0" smtClean="0">
                <a:latin typeface="Times New Roman" pitchFamily="18" charset="0"/>
                <a:cs typeface="Times New Roman" pitchFamily="18" charset="0"/>
              </a:rPr>
              <a:t>, Robert Wolfe, </a:t>
            </a:r>
            <a:r>
              <a:rPr lang="en-US" dirty="0" err="1" smtClean="0">
                <a:latin typeface="Times New Roman" pitchFamily="18" charset="0"/>
                <a:cs typeface="Times New Roman" pitchFamily="18" charset="0"/>
              </a:rPr>
              <a:t>Fuzhong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Weng</a:t>
            </a:r>
            <a:r>
              <a:rPr lang="en-US" dirty="0" smtClean="0">
                <a:latin typeface="Times New Roman" pitchFamily="18" charset="0"/>
                <a:cs typeface="Times New Roman" pitchFamily="18" charset="0"/>
              </a:rPr>
              <a:t> (2013). “Early On-orbit Performance of the Visible Infrared 1 Imaging Radiometer Suite (VIIRS) onboard the </a:t>
            </a:r>
            <a:r>
              <a:rPr lang="en-US" dirty="0" err="1" smtClean="0">
                <a:latin typeface="Times New Roman" pitchFamily="18" charset="0"/>
                <a:cs typeface="Times New Roman" pitchFamily="18" charset="0"/>
              </a:rPr>
              <a:t>Suomi</a:t>
            </a:r>
            <a:r>
              <a:rPr lang="en-US" dirty="0" smtClean="0">
                <a:latin typeface="Times New Roman" pitchFamily="18" charset="0"/>
                <a:cs typeface="Times New Roman" pitchFamily="18" charset="0"/>
              </a:rPr>
              <a:t> National Polar-orbiting Partnership (S3 NPP) Satellite”, IEEE Transaction on </a:t>
            </a:r>
            <a:r>
              <a:rPr lang="en-US" dirty="0" err="1" smtClean="0">
                <a:latin typeface="Times New Roman" pitchFamily="18" charset="0"/>
                <a:cs typeface="Times New Roman" pitchFamily="18" charset="0"/>
              </a:rPr>
              <a:t>Geoscience</a:t>
            </a:r>
            <a:r>
              <a:rPr lang="en-US" dirty="0" smtClean="0">
                <a:latin typeface="Times New Roman" pitchFamily="18" charset="0"/>
                <a:cs typeface="Times New Roman" pitchFamily="18" charset="0"/>
              </a:rPr>
              <a:t> and Remote Sensing, Volume: 52, Issue: 2, pp: 1142 - 1156.</a:t>
            </a:r>
          </a:p>
          <a:p>
            <a:pPr lvl="0"/>
            <a:r>
              <a:rPr lang="en-US" dirty="0" smtClean="0">
                <a:latin typeface="Times New Roman" pitchFamily="18" charset="0"/>
                <a:cs typeface="Times New Roman" pitchFamily="18" charset="0"/>
              </a:rPr>
              <a:t>Cao, </a:t>
            </a:r>
            <a:r>
              <a:rPr lang="en-US" dirty="0" err="1" smtClean="0">
                <a:latin typeface="Times New Roman" pitchFamily="18" charset="0"/>
                <a:cs typeface="Times New Roman" pitchFamily="18" charset="0"/>
              </a:rPr>
              <a:t>Changyong</a:t>
            </a:r>
            <a:r>
              <a:rPr lang="en-US" dirty="0" smtClean="0">
                <a:latin typeface="Times New Roman" pitchFamily="18" charset="0"/>
                <a:cs typeface="Times New Roman" pitchFamily="18" charset="0"/>
              </a:rPr>
              <a:t>, J. </a:t>
            </a:r>
            <a:r>
              <a:rPr lang="en-US" dirty="0" err="1" smtClean="0">
                <a:latin typeface="Times New Roman" pitchFamily="18" charset="0"/>
                <a:cs typeface="Times New Roman" pitchFamily="18" charset="0"/>
              </a:rPr>
              <a:t>Xiong</a:t>
            </a:r>
            <a:r>
              <a:rPr lang="en-US" dirty="0" smtClean="0">
                <a:latin typeface="Times New Roman" pitchFamily="18" charset="0"/>
                <a:cs typeface="Times New Roman" pitchFamily="18" charset="0"/>
              </a:rPr>
              <a:t>, S. </a:t>
            </a:r>
            <a:r>
              <a:rPr lang="en-US" dirty="0" err="1" smtClean="0">
                <a:latin typeface="Times New Roman" pitchFamily="18" charset="0"/>
                <a:cs typeface="Times New Roman" pitchFamily="18" charset="0"/>
              </a:rPr>
              <a:t>Blonski</a:t>
            </a:r>
            <a:r>
              <a:rPr lang="en-US" dirty="0" smtClean="0">
                <a:latin typeface="Times New Roman" pitchFamily="18" charset="0"/>
                <a:cs typeface="Times New Roman" pitchFamily="18" charset="0"/>
              </a:rPr>
              <a:t>, Q. Liu, S. </a:t>
            </a:r>
            <a:r>
              <a:rPr lang="en-US" dirty="0" err="1" smtClean="0">
                <a:latin typeface="Times New Roman" pitchFamily="18" charset="0"/>
                <a:cs typeface="Times New Roman" pitchFamily="18" charset="0"/>
              </a:rPr>
              <a:t>Uprety</a:t>
            </a:r>
            <a:r>
              <a:rPr lang="en-US" dirty="0" smtClean="0">
                <a:latin typeface="Times New Roman" pitchFamily="18" charset="0"/>
                <a:cs typeface="Times New Roman" pitchFamily="18" charset="0"/>
              </a:rPr>
              <a:t>, X. </a:t>
            </a:r>
            <a:r>
              <a:rPr lang="en-US" dirty="0" err="1" smtClean="0">
                <a:latin typeface="Times New Roman" pitchFamily="18" charset="0"/>
                <a:cs typeface="Times New Roman" pitchFamily="18" charset="0"/>
              </a:rPr>
              <a:t>Shao</a:t>
            </a:r>
            <a:r>
              <a:rPr lang="en-US" dirty="0" smtClean="0">
                <a:latin typeface="Times New Roman" pitchFamily="18" charset="0"/>
                <a:cs typeface="Times New Roman" pitchFamily="18" charset="0"/>
              </a:rPr>
              <a:t>, Y. </a:t>
            </a:r>
            <a:r>
              <a:rPr lang="en-US" dirty="0" err="1" smtClean="0">
                <a:latin typeface="Times New Roman" pitchFamily="18" charset="0"/>
                <a:cs typeface="Times New Roman" pitchFamily="18" charset="0"/>
              </a:rPr>
              <a:t>Bai</a:t>
            </a:r>
            <a:r>
              <a:rPr lang="en-US" dirty="0" smtClean="0">
                <a:latin typeface="Times New Roman" pitchFamily="18" charset="0"/>
                <a:cs typeface="Times New Roman" pitchFamily="18" charset="0"/>
              </a:rPr>
              <a:t>, F. </a:t>
            </a:r>
            <a:r>
              <a:rPr lang="en-US" dirty="0" err="1" smtClean="0">
                <a:latin typeface="Times New Roman" pitchFamily="18" charset="0"/>
                <a:cs typeface="Times New Roman" pitchFamily="18" charset="0"/>
              </a:rPr>
              <a:t>Weng</a:t>
            </a:r>
            <a:r>
              <a:rPr lang="en-US" dirty="0" smtClean="0">
                <a:latin typeface="Times New Roman" pitchFamily="18" charset="0"/>
                <a:cs typeface="Times New Roman" pitchFamily="18" charset="0"/>
              </a:rPr>
              <a:t>, 2013. "</a:t>
            </a:r>
            <a:r>
              <a:rPr lang="en-US" dirty="0" err="1" smtClean="0">
                <a:latin typeface="Times New Roman" pitchFamily="18" charset="0"/>
                <a:cs typeface="Times New Roman" pitchFamily="18" charset="0"/>
              </a:rPr>
              <a:t>Suomi</a:t>
            </a:r>
            <a:r>
              <a:rPr lang="en-US" dirty="0" smtClean="0">
                <a:latin typeface="Times New Roman" pitchFamily="18" charset="0"/>
                <a:cs typeface="Times New Roman" pitchFamily="18" charset="0"/>
              </a:rPr>
              <a:t> NPP VIIRS sensor data record verification, validation, and long‐term performance monitoring". Journal of Geophysical Research: Atmospheres, 118 (20), 11,664-11,678.</a:t>
            </a:r>
          </a:p>
          <a:p>
            <a:pPr lvl="0"/>
            <a:r>
              <a:rPr lang="en-US" dirty="0" smtClean="0">
                <a:latin typeface="Times New Roman" pitchFamily="18" charset="0"/>
                <a:cs typeface="Times New Roman" pitchFamily="18" charset="0"/>
              </a:rPr>
              <a:t>Cao, </a:t>
            </a:r>
            <a:r>
              <a:rPr lang="en-US" dirty="0" err="1" smtClean="0">
                <a:latin typeface="Times New Roman" pitchFamily="18" charset="0"/>
                <a:cs typeface="Times New Roman" pitchFamily="18" charset="0"/>
              </a:rPr>
              <a:t>Changyong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Sirish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Uprety</a:t>
            </a:r>
            <a:r>
              <a:rPr lang="en-US" dirty="0" smtClean="0">
                <a:latin typeface="Times New Roman" pitchFamily="18" charset="0"/>
                <a:cs typeface="Times New Roman" pitchFamily="18" charset="0"/>
              </a:rPr>
              <a:t>, Jack </a:t>
            </a:r>
            <a:r>
              <a:rPr lang="en-US" dirty="0" err="1" smtClean="0">
                <a:latin typeface="Times New Roman" pitchFamily="18" charset="0"/>
                <a:cs typeface="Times New Roman" pitchFamily="18" charset="0"/>
              </a:rPr>
              <a:t>Xiong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Aisheng</a:t>
            </a:r>
            <a:r>
              <a:rPr lang="en-US" dirty="0" smtClean="0">
                <a:latin typeface="Times New Roman" pitchFamily="18" charset="0"/>
                <a:cs typeface="Times New Roman" pitchFamily="18" charset="0"/>
              </a:rPr>
              <a:t> Wu, Ping Jing, David Smith, </a:t>
            </a:r>
            <a:r>
              <a:rPr lang="en-US" dirty="0" err="1" smtClean="0">
                <a:latin typeface="Times New Roman" pitchFamily="18" charset="0"/>
                <a:cs typeface="Times New Roman" pitchFamily="18" charset="0"/>
              </a:rPr>
              <a:t>Gyanesh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Chander</a:t>
            </a:r>
            <a:r>
              <a:rPr lang="en-US" dirty="0" smtClean="0">
                <a:latin typeface="Times New Roman" pitchFamily="18" charset="0"/>
                <a:cs typeface="Times New Roman" pitchFamily="18" charset="0"/>
              </a:rPr>
              <a:t>, Nigel Fox, and Stephen </a:t>
            </a:r>
            <a:r>
              <a:rPr lang="en-US" dirty="0" err="1" smtClean="0">
                <a:latin typeface="Times New Roman" pitchFamily="18" charset="0"/>
                <a:cs typeface="Times New Roman" pitchFamily="18" charset="0"/>
              </a:rPr>
              <a:t>Ungar</a:t>
            </a:r>
            <a:r>
              <a:rPr lang="en-US" dirty="0" smtClean="0">
                <a:latin typeface="Times New Roman" pitchFamily="18" charset="0"/>
                <a:cs typeface="Times New Roman" pitchFamily="18" charset="0"/>
              </a:rPr>
              <a:t>, 2010. "Establishing the Antarctic Dome C Community Reference Standard Site towards consistent Measurements from Earth Observation Satellites". Canadian Journal of Remote Sensing, 36:(5) , pp: 498-513.</a:t>
            </a:r>
          </a:p>
          <a:p>
            <a:pPr lvl="0"/>
            <a:r>
              <a:rPr lang="en-US" dirty="0" err="1" smtClean="0">
                <a:latin typeface="Times New Roman" pitchFamily="18" charset="0"/>
                <a:cs typeface="Times New Roman" pitchFamily="18" charset="0"/>
              </a:rPr>
              <a:t>Uprety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Sirish</a:t>
            </a:r>
            <a:r>
              <a:rPr lang="en-US" dirty="0" smtClean="0">
                <a:latin typeface="Times New Roman" pitchFamily="18" charset="0"/>
                <a:cs typeface="Times New Roman" pitchFamily="18" charset="0"/>
              </a:rPr>
              <a:t>, and </a:t>
            </a:r>
            <a:r>
              <a:rPr lang="en-US" dirty="0" err="1" smtClean="0">
                <a:latin typeface="Times New Roman" pitchFamily="18" charset="0"/>
                <a:cs typeface="Times New Roman" pitchFamily="18" charset="0"/>
              </a:rPr>
              <a:t>Changyong</a:t>
            </a:r>
            <a:r>
              <a:rPr lang="en-US" dirty="0" smtClean="0">
                <a:latin typeface="Times New Roman" pitchFamily="18" charset="0"/>
                <a:cs typeface="Times New Roman" pitchFamily="18" charset="0"/>
              </a:rPr>
              <a:t> Cao, 2012. “Radiometric and spectral characterization and comparison of the Antarctic Dome C and </a:t>
            </a:r>
            <a:r>
              <a:rPr lang="en-US" dirty="0" err="1" smtClean="0">
                <a:latin typeface="Times New Roman" pitchFamily="18" charset="0"/>
                <a:cs typeface="Times New Roman" pitchFamily="18" charset="0"/>
              </a:rPr>
              <a:t>Sonoran</a:t>
            </a:r>
            <a:r>
              <a:rPr lang="en-US" dirty="0" smtClean="0">
                <a:latin typeface="Times New Roman" pitchFamily="18" charset="0"/>
                <a:cs typeface="Times New Roman" pitchFamily="18" charset="0"/>
              </a:rPr>
              <a:t> Desert sites for the calibration and validation of visible and near-infrared radiometers”. J. Appl. Remote Sens. 6(1), 063541.</a:t>
            </a:r>
          </a:p>
          <a:p>
            <a:pPr lvl="0"/>
            <a:r>
              <a:rPr lang="en-US" dirty="0" err="1" smtClean="0">
                <a:latin typeface="Times New Roman" pitchFamily="18" charset="0"/>
                <a:cs typeface="Times New Roman" pitchFamily="18" charset="0"/>
              </a:rPr>
              <a:t>Sirish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Uprety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Changyong</a:t>
            </a:r>
            <a:r>
              <a:rPr lang="en-US" dirty="0" smtClean="0">
                <a:latin typeface="Times New Roman" pitchFamily="18" charset="0"/>
                <a:cs typeface="Times New Roman" pitchFamily="18" charset="0"/>
              </a:rPr>
              <a:t> Cao, </a:t>
            </a:r>
            <a:r>
              <a:rPr lang="en-US" dirty="0" err="1" smtClean="0">
                <a:latin typeface="Times New Roman" pitchFamily="18" charset="0"/>
                <a:cs typeface="Times New Roman" pitchFamily="18" charset="0"/>
              </a:rPr>
              <a:t>Slawomir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Blonski</a:t>
            </a:r>
            <a:r>
              <a:rPr lang="en-US" dirty="0" smtClean="0">
                <a:latin typeface="Times New Roman" pitchFamily="18" charset="0"/>
                <a:cs typeface="Times New Roman" pitchFamily="18" charset="0"/>
              </a:rPr>
              <a:t>, Xi </a:t>
            </a:r>
            <a:r>
              <a:rPr lang="en-US" dirty="0" err="1" smtClean="0">
                <a:latin typeface="Times New Roman" pitchFamily="18" charset="0"/>
                <a:cs typeface="Times New Roman" pitchFamily="18" charset="0"/>
              </a:rPr>
              <a:t>Shao</a:t>
            </a:r>
            <a:r>
              <a:rPr lang="en-US" dirty="0" smtClean="0">
                <a:latin typeface="Times New Roman" pitchFamily="18" charset="0"/>
                <a:cs typeface="Times New Roman" pitchFamily="18" charset="0"/>
              </a:rPr>
              <a:t>, 2013. "Evaluating radiometric consistency between </a:t>
            </a:r>
            <a:r>
              <a:rPr lang="en-US" dirty="0" err="1" smtClean="0">
                <a:latin typeface="Times New Roman" pitchFamily="18" charset="0"/>
                <a:cs typeface="Times New Roman" pitchFamily="18" charset="0"/>
              </a:rPr>
              <a:t>Suomi</a:t>
            </a:r>
            <a:r>
              <a:rPr lang="en-US" dirty="0" smtClean="0">
                <a:latin typeface="Times New Roman" pitchFamily="18" charset="0"/>
                <a:cs typeface="Times New Roman" pitchFamily="18" charset="0"/>
              </a:rPr>
              <a:t> NPP VIIRS and NOAA-19 AVHRR using extended simultaneous nadir overpass in the low latitudes". Proc. of SPIE Vol. 8866.</a:t>
            </a:r>
          </a:p>
          <a:p>
            <a:pPr lvl="0"/>
            <a:r>
              <a:rPr lang="en-US" dirty="0" smtClean="0">
                <a:latin typeface="Times New Roman" pitchFamily="18" charset="0"/>
                <a:cs typeface="Times New Roman" pitchFamily="18" charset="0"/>
              </a:rPr>
              <a:t>Cao, C., M. </a:t>
            </a:r>
            <a:r>
              <a:rPr lang="en-US" dirty="0" err="1" smtClean="0">
                <a:latin typeface="Times New Roman" pitchFamily="18" charset="0"/>
                <a:cs typeface="Times New Roman" pitchFamily="18" charset="0"/>
              </a:rPr>
              <a:t>Weinreb</a:t>
            </a:r>
            <a:r>
              <a:rPr lang="en-US" dirty="0" smtClean="0">
                <a:latin typeface="Times New Roman" pitchFamily="18" charset="0"/>
                <a:cs typeface="Times New Roman" pitchFamily="18" charset="0"/>
              </a:rPr>
              <a:t>, and H. </a:t>
            </a:r>
            <a:r>
              <a:rPr lang="en-US" dirty="0" err="1" smtClean="0">
                <a:latin typeface="Times New Roman" pitchFamily="18" charset="0"/>
                <a:cs typeface="Times New Roman" pitchFamily="18" charset="0"/>
              </a:rPr>
              <a:t>Xu</a:t>
            </a:r>
            <a:r>
              <a:rPr lang="en-US" dirty="0" smtClean="0">
                <a:latin typeface="Times New Roman" pitchFamily="18" charset="0"/>
                <a:cs typeface="Times New Roman" pitchFamily="18" charset="0"/>
              </a:rPr>
              <a:t>, 2004. “Predicting Simultaneous Nadir Overpasses among Polar-Orbiting Meteorological Satellites for the </a:t>
            </a:r>
            <a:r>
              <a:rPr lang="en-US" dirty="0" err="1" smtClean="0">
                <a:latin typeface="Times New Roman" pitchFamily="18" charset="0"/>
                <a:cs typeface="Times New Roman" pitchFamily="18" charset="0"/>
              </a:rPr>
              <a:t>Intersatellite</a:t>
            </a:r>
            <a:r>
              <a:rPr lang="en-US" dirty="0" smtClean="0">
                <a:latin typeface="Times New Roman" pitchFamily="18" charset="0"/>
                <a:cs typeface="Times New Roman" pitchFamily="18" charset="0"/>
              </a:rPr>
              <a:t> Calibration of Radiometers”. J. Atmos. Oceanic Technol., 21, 537–542.</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C29A7AA6-4ABC-4943-B789-354191CCA8D6}" type="slidenum">
              <a:rPr lang="en-US" smtClean="0"/>
              <a:pPr/>
              <a:t>16</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Outline</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458200" cy="4191000"/>
          </a:xfrm>
        </p:spPr>
        <p:txBody>
          <a:bodyPr>
            <a:normAutofit fontScale="92500" lnSpcReduction="10000"/>
          </a:bodyPr>
          <a:lstStyle/>
          <a:p>
            <a:r>
              <a:rPr lang="en-US" sz="2600" dirty="0" smtClean="0">
                <a:latin typeface="Times New Roman" pitchFamily="18" charset="0"/>
                <a:cs typeface="Times New Roman" pitchFamily="18" charset="0"/>
              </a:rPr>
              <a:t>Objective</a:t>
            </a:r>
          </a:p>
          <a:p>
            <a:r>
              <a:rPr lang="en-US" sz="2600" dirty="0" smtClean="0">
                <a:latin typeface="Times New Roman" pitchFamily="18" charset="0"/>
                <a:cs typeface="Times New Roman" pitchFamily="18" charset="0"/>
              </a:rPr>
              <a:t>Background</a:t>
            </a:r>
          </a:p>
          <a:p>
            <a:pPr marL="342900" lvl="3" indent="-342900">
              <a:buFont typeface="Arial" pitchFamily="34" charset="0"/>
              <a:buChar char="•"/>
            </a:pPr>
            <a:r>
              <a:rPr lang="en-US" sz="2600" dirty="0" smtClean="0">
                <a:latin typeface="Times New Roman" pitchFamily="18" charset="0"/>
                <a:cs typeface="Times New Roman" pitchFamily="18" charset="0"/>
              </a:rPr>
              <a:t>S-NPP VIIRS on-orbit radiometric performance</a:t>
            </a:r>
          </a:p>
          <a:p>
            <a:pPr marL="800100" lvl="4" indent="-342900">
              <a:buFont typeface="Courier New" pitchFamily="49" charset="0"/>
              <a:buChar char="o"/>
            </a:pPr>
            <a:r>
              <a:rPr lang="en-US" sz="2200" dirty="0" smtClean="0">
                <a:latin typeface="Times New Roman" pitchFamily="18" charset="0"/>
                <a:cs typeface="Times New Roman" pitchFamily="18" charset="0"/>
              </a:rPr>
              <a:t>SNO-x over N. African deserts</a:t>
            </a:r>
          </a:p>
          <a:p>
            <a:pPr marL="1257300" lvl="5" indent="-342900">
              <a:buFont typeface="Wingdings" pitchFamily="2" charset="2"/>
              <a:buChar char="Ø"/>
            </a:pPr>
            <a:r>
              <a:rPr lang="en-US" sz="1700" dirty="0" smtClean="0">
                <a:latin typeface="Times New Roman" pitchFamily="18" charset="0"/>
                <a:cs typeface="Times New Roman" pitchFamily="18" charset="0"/>
              </a:rPr>
              <a:t>Using MODIS as a reference</a:t>
            </a:r>
          </a:p>
          <a:p>
            <a:pPr marL="342900" lvl="3" indent="-342900">
              <a:buFont typeface="Arial" pitchFamily="34" charset="0"/>
              <a:buChar char="•"/>
            </a:pPr>
            <a:r>
              <a:rPr lang="en-US" sz="2600" dirty="0" smtClean="0">
                <a:latin typeface="Times New Roman" pitchFamily="18" charset="0"/>
                <a:cs typeface="Times New Roman" pitchFamily="18" charset="0"/>
              </a:rPr>
              <a:t>VIIRS and NOAA-19 AVHRR (</a:t>
            </a:r>
            <a:r>
              <a:rPr lang="en-US" sz="2400" dirty="0" smtClean="0">
                <a:latin typeface="Times New Roman" pitchFamily="18" charset="0"/>
                <a:cs typeface="Times New Roman" pitchFamily="18" charset="0"/>
              </a:rPr>
              <a:t>0.64 µm and 0.86 µm</a:t>
            </a:r>
            <a:r>
              <a:rPr lang="en-US" sz="2600" dirty="0" smtClean="0">
                <a:latin typeface="Times New Roman" pitchFamily="18" charset="0"/>
                <a:cs typeface="Times New Roman" pitchFamily="18" charset="0"/>
              </a:rPr>
              <a:t>) inter-comparison</a:t>
            </a:r>
          </a:p>
          <a:p>
            <a:pPr marL="800100" lvl="4" indent="-342900">
              <a:buFont typeface="Courier New" pitchFamily="49" charset="0"/>
              <a:buChar char="o"/>
            </a:pPr>
            <a:r>
              <a:rPr lang="en-US" sz="2200" dirty="0" smtClean="0">
                <a:latin typeface="Times New Roman" pitchFamily="18" charset="0"/>
                <a:cs typeface="Times New Roman" pitchFamily="18" charset="0"/>
              </a:rPr>
              <a:t>SNO/SNO-x</a:t>
            </a:r>
          </a:p>
          <a:p>
            <a:pPr marL="800100" lvl="4" indent="-342900">
              <a:buFont typeface="Courier New" pitchFamily="49" charset="0"/>
              <a:buChar char="o"/>
            </a:pPr>
            <a:r>
              <a:rPr lang="en-US" sz="2200" dirty="0" smtClean="0">
                <a:latin typeface="Times New Roman" pitchFamily="18" charset="0"/>
                <a:cs typeface="Times New Roman" pitchFamily="18" charset="0"/>
              </a:rPr>
              <a:t>Vicarious Calibration site (Antarctica Dome C)</a:t>
            </a:r>
          </a:p>
          <a:p>
            <a:pPr marL="342900" lvl="4" indent="-342900">
              <a:buFont typeface="Arial" pitchFamily="34" charset="0"/>
              <a:buChar char="•"/>
            </a:pPr>
            <a:r>
              <a:rPr lang="en-US" sz="2600" dirty="0" smtClean="0">
                <a:latin typeface="Times New Roman" pitchFamily="18" charset="0"/>
                <a:cs typeface="Times New Roman" pitchFamily="18" charset="0"/>
              </a:rPr>
              <a:t>Results and Analysis</a:t>
            </a:r>
          </a:p>
          <a:p>
            <a:r>
              <a:rPr lang="en-US" sz="2600" dirty="0" smtClean="0">
                <a:latin typeface="Times New Roman" pitchFamily="18" charset="0"/>
                <a:cs typeface="Times New Roman" pitchFamily="18" charset="0"/>
              </a:rPr>
              <a:t>Summary and Future work</a:t>
            </a:r>
          </a:p>
        </p:txBody>
      </p:sp>
      <p:pic>
        <p:nvPicPr>
          <p:cNvPr id="4" name="Picture 84"/>
          <p:cNvPicPr>
            <a:picLocks noChangeAspect="1" noChangeArrowheads="1"/>
          </p:cNvPicPr>
          <p:nvPr/>
        </p:nvPicPr>
        <p:blipFill>
          <a:blip r:embed="rId2" cstate="print"/>
          <a:srcRect/>
          <a:stretch>
            <a:fillRect/>
          </a:stretch>
        </p:blipFill>
        <p:spPr bwMode="auto">
          <a:xfrm>
            <a:off x="8446002" y="101602"/>
            <a:ext cx="630035" cy="630381"/>
          </a:xfrm>
          <a:prstGeom prst="rect">
            <a:avLst/>
          </a:prstGeom>
          <a:noFill/>
          <a:ln w="9525" algn="ctr">
            <a:noFill/>
            <a:miter lim="800000"/>
            <a:headEnd/>
            <a:tailEnd/>
          </a:ln>
        </p:spPr>
      </p:pic>
      <p:pic>
        <p:nvPicPr>
          <p:cNvPr id="5" name="Picture 271"/>
          <p:cNvPicPr>
            <a:picLocks noChangeAspect="1" noChangeArrowheads="1"/>
          </p:cNvPicPr>
          <p:nvPr/>
        </p:nvPicPr>
        <p:blipFill>
          <a:blip r:embed="rId3" cstate="print"/>
          <a:srcRect/>
          <a:stretch>
            <a:fillRect/>
          </a:stretch>
        </p:blipFill>
        <p:spPr bwMode="auto">
          <a:xfrm>
            <a:off x="25400" y="109584"/>
            <a:ext cx="1155700" cy="477758"/>
          </a:xfrm>
          <a:prstGeom prst="rect">
            <a:avLst/>
          </a:prstGeom>
          <a:noFill/>
          <a:ln w="9525" algn="ctr">
            <a:noFill/>
            <a:miter lim="800000"/>
            <a:headEnd/>
            <a:tailEnd/>
          </a:ln>
        </p:spPr>
      </p:pic>
      <p:sp>
        <p:nvSpPr>
          <p:cNvPr id="6" name="Slide Number Placeholder 5"/>
          <p:cNvSpPr>
            <a:spLocks noGrp="1"/>
          </p:cNvSpPr>
          <p:nvPr>
            <p:ph type="sldNum" sz="quarter" idx="12"/>
          </p:nvPr>
        </p:nvSpPr>
        <p:spPr/>
        <p:txBody>
          <a:bodyPr/>
          <a:lstStyle/>
          <a:p>
            <a:fld id="{C29A7AA6-4ABC-4943-B789-354191CCA8D6}" type="slidenum">
              <a:rPr lang="en-US" smtClean="0"/>
              <a:pPr/>
              <a:t>2</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latin typeface="Times New Roman" pitchFamily="18" charset="0"/>
                <a:cs typeface="Times New Roman" pitchFamily="18" charset="0"/>
              </a:rPr>
              <a:t>Objective</a:t>
            </a:r>
            <a:endParaRPr lang="en-US" dirty="0">
              <a:latin typeface="Times New Roman" pitchFamily="18" charset="0"/>
              <a:cs typeface="Times New Roman" pitchFamily="18" charset="0"/>
            </a:endParaRPr>
          </a:p>
        </p:txBody>
      </p:sp>
      <p:sp>
        <p:nvSpPr>
          <p:cNvPr id="5" name="Content Placeholder 2"/>
          <p:cNvSpPr>
            <a:spLocks noGrp="1"/>
          </p:cNvSpPr>
          <p:nvPr>
            <p:ph idx="1"/>
          </p:nvPr>
        </p:nvSpPr>
        <p:spPr>
          <a:xfrm>
            <a:off x="381000" y="1600200"/>
            <a:ext cx="8534400" cy="4525963"/>
          </a:xfrm>
        </p:spPr>
        <p:txBody>
          <a:bodyPr>
            <a:normAutofit/>
          </a:bodyPr>
          <a:lstStyle/>
          <a:p>
            <a:r>
              <a:rPr lang="en-US" sz="2400" dirty="0" smtClean="0">
                <a:latin typeface="Times New Roman" pitchFamily="18" charset="0"/>
                <a:cs typeface="Times New Roman" pitchFamily="18" charset="0"/>
              </a:rPr>
              <a:t>Assess the radiometric performance of VIIRS</a:t>
            </a:r>
          </a:p>
          <a:p>
            <a:r>
              <a:rPr lang="en-US" sz="2400" dirty="0" smtClean="0">
                <a:latin typeface="Times New Roman" pitchFamily="18" charset="0"/>
                <a:cs typeface="Times New Roman" pitchFamily="18" charset="0"/>
              </a:rPr>
              <a:t>Using VIIRS as a reference sensor, assess the radiometric consistency between S-NPP VIIRS and NOAA-19 AVHRR for VNIR bands</a:t>
            </a:r>
          </a:p>
        </p:txBody>
      </p:sp>
      <p:sp>
        <p:nvSpPr>
          <p:cNvPr id="6" name="Slide Number Placeholder 8"/>
          <p:cNvSpPr>
            <a:spLocks noGrp="1"/>
          </p:cNvSpPr>
          <p:nvPr>
            <p:ph type="sldNum" sz="quarter" idx="12"/>
          </p:nvPr>
        </p:nvSpPr>
        <p:spPr>
          <a:xfrm>
            <a:off x="6553200" y="6356350"/>
            <a:ext cx="2133600" cy="365125"/>
          </a:xfrm>
        </p:spPr>
        <p:txBody>
          <a:bodyPr/>
          <a:lstStyle/>
          <a:p>
            <a:fld id="{EDE843C4-DD83-4681-8015-4CB8D288BD0E}" type="slidenum">
              <a:rPr lang="en-US" smtClean="0"/>
              <a:pPr/>
              <a:t>3</a:t>
            </a:fld>
            <a:endParaRPr lang="en-US"/>
          </a:p>
        </p:txBody>
      </p:sp>
      <p:pic>
        <p:nvPicPr>
          <p:cNvPr id="7" name="Picture 84"/>
          <p:cNvPicPr>
            <a:picLocks noChangeAspect="1" noChangeArrowheads="1"/>
          </p:cNvPicPr>
          <p:nvPr/>
        </p:nvPicPr>
        <p:blipFill>
          <a:blip r:embed="rId2" cstate="print"/>
          <a:srcRect/>
          <a:stretch>
            <a:fillRect/>
          </a:stretch>
        </p:blipFill>
        <p:spPr bwMode="auto">
          <a:xfrm>
            <a:off x="8345593" y="76202"/>
            <a:ext cx="685422" cy="685798"/>
          </a:xfrm>
          <a:prstGeom prst="rect">
            <a:avLst/>
          </a:prstGeom>
          <a:noFill/>
          <a:ln w="9525" algn="ctr">
            <a:noFill/>
            <a:miter lim="800000"/>
            <a:headEnd/>
            <a:tailEnd/>
          </a:ln>
        </p:spPr>
      </p:pic>
      <p:pic>
        <p:nvPicPr>
          <p:cNvPr id="8" name="Picture 271"/>
          <p:cNvPicPr>
            <a:picLocks noChangeAspect="1" noChangeArrowheads="1"/>
          </p:cNvPicPr>
          <p:nvPr/>
        </p:nvPicPr>
        <p:blipFill>
          <a:blip r:embed="rId3" cstate="print"/>
          <a:srcRect/>
          <a:stretch>
            <a:fillRect/>
          </a:stretch>
        </p:blipFill>
        <p:spPr bwMode="auto">
          <a:xfrm>
            <a:off x="63500" y="109584"/>
            <a:ext cx="1143000" cy="47250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Background</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386864" y="1447800"/>
            <a:ext cx="8686800" cy="4678363"/>
          </a:xfrm>
        </p:spPr>
        <p:txBody>
          <a:bodyPr>
            <a:normAutofit fontScale="92500" lnSpcReduction="10000"/>
          </a:bodyPr>
          <a:lstStyle/>
          <a:p>
            <a:r>
              <a:rPr lang="en-US" sz="2400" dirty="0" smtClean="0">
                <a:latin typeface="Times New Roman" pitchFamily="18" charset="0"/>
                <a:cs typeface="Times New Roman" pitchFamily="18" charset="0"/>
              </a:rPr>
              <a:t>Satellite sensor degradation over time is a common phenomenon.</a:t>
            </a:r>
          </a:p>
          <a:p>
            <a:r>
              <a:rPr lang="en-US" sz="2400" dirty="0" smtClean="0">
                <a:latin typeface="Times New Roman" pitchFamily="18" charset="0"/>
                <a:cs typeface="Times New Roman" pitchFamily="18" charset="0"/>
              </a:rPr>
              <a:t>Temporal radiometric drift should be correctly characterized.</a:t>
            </a:r>
          </a:p>
          <a:p>
            <a:r>
              <a:rPr lang="en-US" sz="2400" dirty="0" smtClean="0">
                <a:latin typeface="Times New Roman" pitchFamily="18" charset="0"/>
                <a:cs typeface="Times New Roman" pitchFamily="18" charset="0"/>
              </a:rPr>
              <a:t>Post-launch Sensor calibration/validation</a:t>
            </a:r>
            <a:r>
              <a:rPr lang="en-US" sz="2000" dirty="0" smtClean="0">
                <a:latin typeface="Times New Roman" pitchFamily="18" charset="0"/>
                <a:cs typeface="Times New Roman" pitchFamily="18" charset="0"/>
              </a:rPr>
              <a:t>:</a:t>
            </a:r>
          </a:p>
          <a:p>
            <a:pPr lvl="1"/>
            <a:r>
              <a:rPr lang="en-US" sz="1700" dirty="0" smtClean="0">
                <a:latin typeface="Times New Roman" pitchFamily="18" charset="0"/>
                <a:cs typeface="Times New Roman" pitchFamily="18" charset="0"/>
              </a:rPr>
              <a:t>Onboard calibrators. </a:t>
            </a:r>
          </a:p>
          <a:p>
            <a:pPr lvl="1"/>
            <a:r>
              <a:rPr lang="en-US" sz="1700" dirty="0" smtClean="0">
                <a:latin typeface="Times New Roman" pitchFamily="18" charset="0"/>
                <a:cs typeface="Times New Roman" pitchFamily="18" charset="0"/>
              </a:rPr>
              <a:t>Vicarious sites such as desert, ocean, snow etc.</a:t>
            </a:r>
          </a:p>
          <a:p>
            <a:pPr lvl="1"/>
            <a:r>
              <a:rPr lang="en-US" sz="1700" dirty="0" err="1" smtClean="0">
                <a:latin typeface="Times New Roman" pitchFamily="18" charset="0"/>
                <a:cs typeface="Times New Roman" pitchFamily="18" charset="0"/>
              </a:rPr>
              <a:t>Exo</a:t>
            </a:r>
            <a:r>
              <a:rPr lang="en-US" sz="1700" dirty="0" smtClean="0">
                <a:latin typeface="Times New Roman" pitchFamily="18" charset="0"/>
                <a:cs typeface="Times New Roman" pitchFamily="18" charset="0"/>
              </a:rPr>
              <a:t>-terrestrial targets such as moon, stars etc.</a:t>
            </a:r>
          </a:p>
          <a:p>
            <a:pPr lvl="1"/>
            <a:r>
              <a:rPr lang="en-US" sz="1700" dirty="0" smtClean="0">
                <a:latin typeface="Times New Roman" pitchFamily="18" charset="0"/>
                <a:cs typeface="Times New Roman" pitchFamily="18" charset="0"/>
              </a:rPr>
              <a:t>Inter-calibration with other instruments (SNO/SNO-x, desert targets etc).</a:t>
            </a:r>
          </a:p>
          <a:p>
            <a:r>
              <a:rPr lang="en-US" sz="2400" dirty="0" smtClean="0">
                <a:latin typeface="Times New Roman" pitchFamily="18" charset="0"/>
                <a:cs typeface="Times New Roman" pitchFamily="18" charset="0"/>
              </a:rPr>
              <a:t>NOAA series AVHRR instruments lacks OBC system. </a:t>
            </a:r>
          </a:p>
          <a:p>
            <a:r>
              <a:rPr lang="en-US" sz="2400" dirty="0" smtClean="0">
                <a:latin typeface="Times New Roman" pitchFamily="18" charset="0"/>
                <a:cs typeface="Times New Roman" pitchFamily="18" charset="0"/>
              </a:rPr>
              <a:t>AVHRR relies on desert (21°-23°N, 28°-29°E) for on-orbit calibration.</a:t>
            </a:r>
          </a:p>
          <a:p>
            <a:r>
              <a:rPr lang="en-US" sz="2400" dirty="0" smtClean="0">
                <a:latin typeface="Times New Roman" pitchFamily="18" charset="0"/>
                <a:cs typeface="Times New Roman" pitchFamily="18" charset="0"/>
              </a:rPr>
              <a:t>Study </a:t>
            </a:r>
            <a:r>
              <a:rPr lang="en-US" sz="2400" dirty="0">
                <a:latin typeface="Times New Roman" pitchFamily="18" charset="0"/>
                <a:cs typeface="Times New Roman" pitchFamily="18" charset="0"/>
              </a:rPr>
              <a:t>is basically a two-step </a:t>
            </a:r>
            <a:r>
              <a:rPr lang="en-US" sz="2400" dirty="0" smtClean="0">
                <a:latin typeface="Times New Roman" pitchFamily="18" charset="0"/>
                <a:cs typeface="Times New Roman" pitchFamily="18" charset="0"/>
              </a:rPr>
              <a:t>process:</a:t>
            </a:r>
          </a:p>
          <a:p>
            <a:pPr lvl="1">
              <a:buNone/>
            </a:pPr>
            <a:r>
              <a:rPr lang="en-US" sz="1700" dirty="0" smtClean="0">
                <a:latin typeface="Times New Roman" pitchFamily="18" charset="0"/>
                <a:cs typeface="Times New Roman" pitchFamily="18" charset="0"/>
              </a:rPr>
              <a:t>1. VIIRS calibration accuracy is </a:t>
            </a:r>
            <a:r>
              <a:rPr lang="en-US" sz="1700" dirty="0">
                <a:latin typeface="Times New Roman" pitchFamily="18" charset="0"/>
                <a:cs typeface="Times New Roman" pitchFamily="18" charset="0"/>
              </a:rPr>
              <a:t>estimated using </a:t>
            </a:r>
            <a:r>
              <a:rPr lang="en-US" sz="1700" dirty="0" smtClean="0">
                <a:latin typeface="Times New Roman" pitchFamily="18" charset="0"/>
                <a:cs typeface="Times New Roman" pitchFamily="18" charset="0"/>
              </a:rPr>
              <a:t>inter-calibration </a:t>
            </a:r>
            <a:r>
              <a:rPr lang="en-US" sz="1700" dirty="0">
                <a:latin typeface="Times New Roman" pitchFamily="18" charset="0"/>
                <a:cs typeface="Times New Roman" pitchFamily="18" charset="0"/>
              </a:rPr>
              <a:t>with </a:t>
            </a:r>
            <a:r>
              <a:rPr lang="en-US" sz="1700" dirty="0" smtClean="0">
                <a:latin typeface="Times New Roman" pitchFamily="18" charset="0"/>
                <a:cs typeface="Times New Roman" pitchFamily="18" charset="0"/>
              </a:rPr>
              <a:t>MODIS.</a:t>
            </a:r>
          </a:p>
          <a:p>
            <a:pPr lvl="1">
              <a:buNone/>
            </a:pPr>
            <a:r>
              <a:rPr lang="en-US" sz="1700" dirty="0" smtClean="0">
                <a:latin typeface="Times New Roman" pitchFamily="18" charset="0"/>
                <a:cs typeface="Times New Roman" pitchFamily="18" charset="0"/>
              </a:rPr>
              <a:t>2. Radiometric consistency of AVHRR estimated using VIIRS through inter-comparison.</a:t>
            </a:r>
          </a:p>
          <a:p>
            <a:r>
              <a:rPr lang="en-US" sz="2400" dirty="0" smtClean="0">
                <a:latin typeface="Times New Roman" pitchFamily="18" charset="0"/>
                <a:cs typeface="Times New Roman" pitchFamily="18" charset="0"/>
              </a:rPr>
              <a:t>Use NOAA-19 </a:t>
            </a:r>
            <a:r>
              <a:rPr lang="en-US" sz="2400" dirty="0">
                <a:latin typeface="Times New Roman" pitchFamily="18" charset="0"/>
                <a:cs typeface="Times New Roman" pitchFamily="18" charset="0"/>
              </a:rPr>
              <a:t>AVHRR </a:t>
            </a:r>
            <a:r>
              <a:rPr lang="en-US" sz="2400" dirty="0" smtClean="0">
                <a:latin typeface="Times New Roman" pitchFamily="18" charset="0"/>
                <a:cs typeface="Times New Roman" pitchFamily="18" charset="0"/>
              </a:rPr>
              <a:t>to cross-calibrate other </a:t>
            </a:r>
            <a:r>
              <a:rPr lang="en-US" sz="2400" dirty="0">
                <a:latin typeface="Times New Roman" pitchFamily="18" charset="0"/>
                <a:cs typeface="Times New Roman" pitchFamily="18" charset="0"/>
              </a:rPr>
              <a:t>AVHRR instruments back in time to </a:t>
            </a:r>
            <a:r>
              <a:rPr lang="en-US" sz="2400" dirty="0" smtClean="0">
                <a:latin typeface="Times New Roman" pitchFamily="18" charset="0"/>
                <a:cs typeface="Times New Roman" pitchFamily="18" charset="0"/>
              </a:rPr>
              <a:t>tie </a:t>
            </a:r>
            <a:r>
              <a:rPr lang="en-US" sz="2400" dirty="0">
                <a:latin typeface="Times New Roman" pitchFamily="18" charset="0"/>
                <a:cs typeface="Times New Roman" pitchFamily="18" charset="0"/>
              </a:rPr>
              <a:t>multi-decadal data into same radiometric </a:t>
            </a:r>
            <a:r>
              <a:rPr lang="en-US" sz="2400" dirty="0" smtClean="0">
                <a:latin typeface="Times New Roman" pitchFamily="18" charset="0"/>
                <a:cs typeface="Times New Roman" pitchFamily="18" charset="0"/>
              </a:rPr>
              <a:t>scale</a:t>
            </a:r>
            <a:r>
              <a:rPr lang="en-US" sz="2100" dirty="0" smtClean="0">
                <a:latin typeface="Times New Roman" pitchFamily="18" charset="0"/>
                <a:cs typeface="Times New Roman" pitchFamily="18" charset="0"/>
              </a:rPr>
              <a:t>.</a:t>
            </a:r>
          </a:p>
          <a:p>
            <a:pPr>
              <a:buNone/>
            </a:pPr>
            <a:endParaRPr lang="en-US" sz="2100" dirty="0" smtClean="0">
              <a:latin typeface="Times New Roman" pitchFamily="18" charset="0"/>
              <a:cs typeface="Times New Roman" pitchFamily="18" charset="0"/>
            </a:endParaRPr>
          </a:p>
        </p:txBody>
      </p:sp>
      <p:pic>
        <p:nvPicPr>
          <p:cNvPr id="4" name="Picture 84"/>
          <p:cNvPicPr>
            <a:picLocks noChangeAspect="1" noChangeArrowheads="1"/>
          </p:cNvPicPr>
          <p:nvPr/>
        </p:nvPicPr>
        <p:blipFill>
          <a:blip r:embed="rId2" cstate="print"/>
          <a:srcRect/>
          <a:stretch>
            <a:fillRect/>
          </a:stretch>
        </p:blipFill>
        <p:spPr bwMode="auto">
          <a:xfrm>
            <a:off x="8446002" y="101602"/>
            <a:ext cx="630035" cy="630381"/>
          </a:xfrm>
          <a:prstGeom prst="rect">
            <a:avLst/>
          </a:prstGeom>
          <a:noFill/>
          <a:ln w="9525" algn="ctr">
            <a:noFill/>
            <a:miter lim="800000"/>
            <a:headEnd/>
            <a:tailEnd/>
          </a:ln>
        </p:spPr>
      </p:pic>
      <p:pic>
        <p:nvPicPr>
          <p:cNvPr id="5" name="Picture 271"/>
          <p:cNvPicPr>
            <a:picLocks noChangeAspect="1" noChangeArrowheads="1"/>
          </p:cNvPicPr>
          <p:nvPr/>
        </p:nvPicPr>
        <p:blipFill>
          <a:blip r:embed="rId3" cstate="print"/>
          <a:srcRect/>
          <a:stretch>
            <a:fillRect/>
          </a:stretch>
        </p:blipFill>
        <p:spPr bwMode="auto">
          <a:xfrm>
            <a:off x="25400" y="109584"/>
            <a:ext cx="1155700" cy="477758"/>
          </a:xfrm>
          <a:prstGeom prst="rect">
            <a:avLst/>
          </a:prstGeom>
          <a:noFill/>
          <a:ln w="9525" algn="ctr">
            <a:noFill/>
            <a:miter lim="800000"/>
            <a:headEnd/>
            <a:tailEnd/>
          </a:ln>
        </p:spPr>
      </p:pic>
      <p:sp>
        <p:nvSpPr>
          <p:cNvPr id="6" name="Slide Number Placeholder 5"/>
          <p:cNvSpPr>
            <a:spLocks noGrp="1"/>
          </p:cNvSpPr>
          <p:nvPr>
            <p:ph type="sldNum" sz="quarter" idx="12"/>
          </p:nvPr>
        </p:nvSpPr>
        <p:spPr/>
        <p:txBody>
          <a:bodyPr/>
          <a:lstStyle/>
          <a:p>
            <a:fld id="{C29A7AA6-4ABC-4943-B789-354191CCA8D6}"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85779"/>
            <a:ext cx="9144000" cy="809747"/>
          </a:xfrm>
        </p:spPr>
        <p:txBody>
          <a:bodyPr>
            <a:normAutofit/>
          </a:bodyPr>
          <a:lstStyle/>
          <a:p>
            <a:r>
              <a:rPr lang="en-US" sz="3600" dirty="0" smtClean="0">
                <a:latin typeface="Times New Roman" pitchFamily="18" charset="0"/>
                <a:cs typeface="Times New Roman" pitchFamily="18" charset="0"/>
              </a:rPr>
              <a:t>SNO and SNO-x</a:t>
            </a:r>
            <a:endParaRPr lang="en-US" sz="3600" dirty="0">
              <a:latin typeface="Times New Roman" pitchFamily="18" charset="0"/>
              <a:cs typeface="Times New Roman" pitchFamily="18" charset="0"/>
            </a:endParaRPr>
          </a:p>
        </p:txBody>
      </p:sp>
      <p:sp>
        <p:nvSpPr>
          <p:cNvPr id="5" name="Content Placeholder 2"/>
          <p:cNvSpPr>
            <a:spLocks noGrp="1"/>
          </p:cNvSpPr>
          <p:nvPr>
            <p:ph idx="1"/>
          </p:nvPr>
        </p:nvSpPr>
        <p:spPr>
          <a:xfrm>
            <a:off x="457200" y="967232"/>
            <a:ext cx="8001000" cy="3082290"/>
          </a:xfrm>
        </p:spPr>
        <p:txBody>
          <a:bodyPr>
            <a:noAutofit/>
          </a:bodyPr>
          <a:lstStyle/>
          <a:p>
            <a:pPr>
              <a:spcAft>
                <a:spcPts val="600"/>
              </a:spcAft>
            </a:pPr>
            <a:r>
              <a:rPr lang="en-US" sz="1600" dirty="0" smtClean="0">
                <a:latin typeface="Times New Roman" pitchFamily="18" charset="0"/>
                <a:cs typeface="Times New Roman" pitchFamily="18" charset="0"/>
              </a:rPr>
              <a:t>Simultaneous nadir overpass (</a:t>
            </a:r>
            <a:r>
              <a:rPr lang="en-US" sz="1600" b="1" i="1" dirty="0" smtClean="0">
                <a:latin typeface="Times New Roman" pitchFamily="18" charset="0"/>
                <a:cs typeface="Times New Roman" pitchFamily="18" charset="0"/>
              </a:rPr>
              <a:t>SNO</a:t>
            </a:r>
            <a:r>
              <a:rPr lang="en-US" sz="1600" dirty="0" smtClean="0">
                <a:latin typeface="Times New Roman" pitchFamily="18" charset="0"/>
                <a:cs typeface="Times New Roman" pitchFamily="18" charset="0"/>
              </a:rPr>
              <a:t>): Comparison of simultaneous measurements between two or more instruments at their orbital intersection with nearly identical viewing conditions.</a:t>
            </a:r>
          </a:p>
          <a:p>
            <a:pPr>
              <a:spcAft>
                <a:spcPts val="600"/>
              </a:spcAft>
            </a:pPr>
            <a:r>
              <a:rPr lang="en-US" sz="1600" dirty="0" smtClean="0">
                <a:latin typeface="Times New Roman" pitchFamily="18" charset="0"/>
                <a:cs typeface="Times New Roman" pitchFamily="18" charset="0"/>
              </a:rPr>
              <a:t>SNOs usually occur at high-latitude polar region for polar orbiting satellites.</a:t>
            </a:r>
          </a:p>
          <a:p>
            <a:pPr>
              <a:spcAft>
                <a:spcPts val="600"/>
              </a:spcAft>
            </a:pPr>
            <a:r>
              <a:rPr lang="en-US" sz="1600" dirty="0" smtClean="0">
                <a:latin typeface="Times New Roman" pitchFamily="18" charset="0"/>
                <a:cs typeface="Times New Roman" pitchFamily="18" charset="0"/>
              </a:rPr>
              <a:t>However, there exists SNO events between </a:t>
            </a:r>
            <a:r>
              <a:rPr lang="en-US" sz="1600" dirty="0" err="1" smtClean="0">
                <a:latin typeface="Times New Roman" pitchFamily="18" charset="0"/>
                <a:cs typeface="Times New Roman" pitchFamily="18" charset="0"/>
              </a:rPr>
              <a:t>Suomi</a:t>
            </a:r>
            <a:r>
              <a:rPr lang="en-US" sz="1600" dirty="0" smtClean="0">
                <a:latin typeface="Times New Roman" pitchFamily="18" charset="0"/>
                <a:cs typeface="Times New Roman" pitchFamily="18" charset="0"/>
              </a:rPr>
              <a:t> NPP and NOAA-19 at low latitudes, but with larger time differences of more than 10 minutes.</a:t>
            </a:r>
          </a:p>
          <a:p>
            <a:pPr>
              <a:spcAft>
                <a:spcPts val="600"/>
              </a:spcAft>
            </a:pPr>
            <a:r>
              <a:rPr lang="en-US" sz="1600" b="1" i="1" dirty="0" smtClean="0">
                <a:latin typeface="Times New Roman" pitchFamily="18" charset="0"/>
                <a:cs typeface="Times New Roman" pitchFamily="18" charset="0"/>
              </a:rPr>
              <a:t>SNO-x</a:t>
            </a:r>
            <a:r>
              <a:rPr lang="en-US" sz="1600" dirty="0" smtClean="0">
                <a:latin typeface="Times New Roman" pitchFamily="18" charset="0"/>
                <a:cs typeface="Times New Roman" pitchFamily="18" charset="0"/>
              </a:rPr>
              <a:t> in low latitudes is an approach inherited from traditional SNO approach that extends SNO orbits to low latitudes  for inter-comparing sensors over a wide dynamic range such as over ocean surface, desert targets, green vegetation etc.</a:t>
            </a:r>
          </a:p>
          <a:p>
            <a:pPr>
              <a:spcAft>
                <a:spcPts val="600"/>
              </a:spcAft>
            </a:pPr>
            <a:r>
              <a:rPr lang="en-US" sz="1600" dirty="0" smtClean="0">
                <a:latin typeface="Times New Roman" pitchFamily="18" charset="0"/>
                <a:cs typeface="Times New Roman" pitchFamily="18" charset="0"/>
              </a:rPr>
              <a:t>In this study, VIIRS and AVHRR sensors are compared at overlapping regions of extended SNO orbits at North African deserts.</a:t>
            </a:r>
          </a:p>
        </p:txBody>
      </p:sp>
      <p:sp>
        <p:nvSpPr>
          <p:cNvPr id="8" name="Slide Number Placeholder 17"/>
          <p:cNvSpPr>
            <a:spLocks noGrp="1"/>
          </p:cNvSpPr>
          <p:nvPr>
            <p:ph type="sldNum" sz="quarter" idx="12"/>
          </p:nvPr>
        </p:nvSpPr>
        <p:spPr>
          <a:xfrm>
            <a:off x="6553200" y="6356350"/>
            <a:ext cx="2133600" cy="365125"/>
          </a:xfrm>
        </p:spPr>
        <p:txBody>
          <a:bodyPr/>
          <a:lstStyle/>
          <a:p>
            <a:fld id="{EDE843C4-DD83-4681-8015-4CB8D288BD0E}" type="slidenum">
              <a:rPr lang="en-US" smtClean="0"/>
              <a:pPr/>
              <a:t>5</a:t>
            </a:fld>
            <a:endParaRPr lang="en-US"/>
          </a:p>
        </p:txBody>
      </p:sp>
      <p:sp>
        <p:nvSpPr>
          <p:cNvPr id="9" name="TextBox 8"/>
          <p:cNvSpPr txBox="1"/>
          <p:nvPr/>
        </p:nvSpPr>
        <p:spPr>
          <a:xfrm>
            <a:off x="1911473" y="6422834"/>
            <a:ext cx="990600" cy="246221"/>
          </a:xfrm>
          <a:prstGeom prst="rect">
            <a:avLst/>
          </a:prstGeom>
          <a:noFill/>
        </p:spPr>
        <p:txBody>
          <a:bodyPr wrap="square" rtlCol="0">
            <a:spAutoFit/>
          </a:bodyPr>
          <a:lstStyle/>
          <a:p>
            <a:r>
              <a:rPr lang="en-US" sz="1000" dirty="0" smtClean="0">
                <a:solidFill>
                  <a:schemeClr val="bg1">
                    <a:lumMod val="75000"/>
                  </a:schemeClr>
                </a:solidFill>
              </a:rPr>
              <a:t>Source: STK</a:t>
            </a:r>
            <a:endParaRPr lang="en-US" sz="1000" dirty="0">
              <a:solidFill>
                <a:schemeClr val="bg1">
                  <a:lumMod val="75000"/>
                </a:schemeClr>
              </a:solidFill>
            </a:endParaRPr>
          </a:p>
        </p:txBody>
      </p:sp>
      <p:pic>
        <p:nvPicPr>
          <p:cNvPr id="10" name="Picture 2" descr="C:\Users\suprety\Documents\D Drive\CIRA\Presentation\North Pole animation.gif"/>
          <p:cNvPicPr>
            <a:picLocks noChangeAspect="1" noChangeArrowheads="1" noCrop="1"/>
          </p:cNvPicPr>
          <p:nvPr/>
        </p:nvPicPr>
        <p:blipFill>
          <a:blip r:embed="rId2" cstate="print"/>
          <a:srcRect/>
          <a:stretch>
            <a:fillRect/>
          </a:stretch>
        </p:blipFill>
        <p:spPr bwMode="auto">
          <a:xfrm>
            <a:off x="1569504" y="4321792"/>
            <a:ext cx="2921875" cy="2438400"/>
          </a:xfrm>
          <a:prstGeom prst="rect">
            <a:avLst/>
          </a:prstGeom>
          <a:noFill/>
        </p:spPr>
      </p:pic>
      <p:pic>
        <p:nvPicPr>
          <p:cNvPr id="11" name="Picture 4" descr="C:\Users\suprety\Documents\D Drive\CIRA\Presentation\animation1-26.gif"/>
          <p:cNvPicPr>
            <a:picLocks noChangeAspect="1" noChangeArrowheads="1" noCrop="1"/>
          </p:cNvPicPr>
          <p:nvPr/>
        </p:nvPicPr>
        <p:blipFill>
          <a:blip r:embed="rId3" cstate="print"/>
          <a:srcRect/>
          <a:stretch>
            <a:fillRect/>
          </a:stretch>
        </p:blipFill>
        <p:spPr bwMode="auto">
          <a:xfrm>
            <a:off x="4796056" y="4343400"/>
            <a:ext cx="2895600" cy="2403144"/>
          </a:xfrm>
          <a:prstGeom prst="rect">
            <a:avLst/>
          </a:prstGeom>
          <a:noFill/>
        </p:spPr>
      </p:pic>
      <p:sp>
        <p:nvSpPr>
          <p:cNvPr id="12" name="Oval 11"/>
          <p:cNvSpPr/>
          <p:nvPr/>
        </p:nvSpPr>
        <p:spPr>
          <a:xfrm>
            <a:off x="2866455" y="5511820"/>
            <a:ext cx="152400" cy="152400"/>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TextBox 12"/>
          <p:cNvSpPr txBox="1"/>
          <p:nvPr/>
        </p:nvSpPr>
        <p:spPr>
          <a:xfrm>
            <a:off x="2709747" y="5280102"/>
            <a:ext cx="60960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SNO</a:t>
            </a:r>
            <a:endParaRPr lang="en-US" sz="1400" dirty="0">
              <a:latin typeface="Times New Roman" pitchFamily="18" charset="0"/>
              <a:cs typeface="Times New Roman" pitchFamily="18" charset="0"/>
            </a:endParaRPr>
          </a:p>
        </p:txBody>
      </p:sp>
      <p:sp>
        <p:nvSpPr>
          <p:cNvPr id="14" name="5-Point Star 13"/>
          <p:cNvSpPr/>
          <p:nvPr/>
        </p:nvSpPr>
        <p:spPr>
          <a:xfrm>
            <a:off x="5632868" y="4707091"/>
            <a:ext cx="115999" cy="203576"/>
          </a:xfrm>
          <a:prstGeom prst="star5">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5" name="TextBox 14"/>
          <p:cNvSpPr txBox="1"/>
          <p:nvPr/>
        </p:nvSpPr>
        <p:spPr>
          <a:xfrm>
            <a:off x="5170240" y="4669808"/>
            <a:ext cx="609600" cy="307777"/>
          </a:xfrm>
          <a:prstGeom prst="rect">
            <a:avLst/>
          </a:prstGeom>
          <a:noFill/>
        </p:spPr>
        <p:txBody>
          <a:bodyPr wrap="square" rtlCol="0">
            <a:spAutoFit/>
          </a:bodyPr>
          <a:lstStyle/>
          <a:p>
            <a:r>
              <a:rPr lang="en-US" sz="1400" dirty="0" smtClean="0">
                <a:solidFill>
                  <a:schemeClr val="bg1"/>
                </a:solidFill>
                <a:latin typeface="Times New Roman" pitchFamily="18" charset="0"/>
                <a:cs typeface="Times New Roman" pitchFamily="18" charset="0"/>
              </a:rPr>
              <a:t>SNO</a:t>
            </a:r>
            <a:endParaRPr lang="en-US" sz="1400" dirty="0">
              <a:solidFill>
                <a:schemeClr val="bg1"/>
              </a:solidFill>
              <a:latin typeface="Times New Roman" pitchFamily="18" charset="0"/>
              <a:cs typeface="Times New Roman" pitchFamily="18" charset="0"/>
            </a:endParaRPr>
          </a:p>
        </p:txBody>
      </p:sp>
      <p:sp>
        <p:nvSpPr>
          <p:cNvPr id="16" name="Oval 15"/>
          <p:cNvSpPr/>
          <p:nvPr/>
        </p:nvSpPr>
        <p:spPr>
          <a:xfrm rot="20535676">
            <a:off x="5747289" y="5063928"/>
            <a:ext cx="157563" cy="355876"/>
          </a:xfrm>
          <a:prstGeom prst="ellipse">
            <a:avLst/>
          </a:prstGeom>
          <a:solidFill>
            <a:schemeClr val="accent1">
              <a:alpha val="44000"/>
            </a:schemeClr>
          </a:solidFill>
          <a:ln w="15875">
            <a:solidFill>
              <a:srgbClr val="E4F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4"/>
          <p:cNvPicPr>
            <a:picLocks noChangeAspect="1" noChangeArrowheads="1"/>
          </p:cNvPicPr>
          <p:nvPr/>
        </p:nvPicPr>
        <p:blipFill>
          <a:blip r:embed="rId4" cstate="print"/>
          <a:srcRect/>
          <a:stretch>
            <a:fillRect/>
          </a:stretch>
        </p:blipFill>
        <p:spPr bwMode="auto">
          <a:xfrm>
            <a:off x="8345593" y="76202"/>
            <a:ext cx="685422" cy="685798"/>
          </a:xfrm>
          <a:prstGeom prst="rect">
            <a:avLst/>
          </a:prstGeom>
          <a:noFill/>
          <a:ln w="9525" algn="ctr">
            <a:noFill/>
            <a:miter lim="800000"/>
            <a:headEnd/>
            <a:tailEnd/>
          </a:ln>
        </p:spPr>
      </p:pic>
      <p:pic>
        <p:nvPicPr>
          <p:cNvPr id="18" name="Picture 271"/>
          <p:cNvPicPr>
            <a:picLocks noChangeAspect="1" noChangeArrowheads="1"/>
          </p:cNvPicPr>
          <p:nvPr/>
        </p:nvPicPr>
        <p:blipFill>
          <a:blip r:embed="rId5" cstate="print"/>
          <a:srcRect/>
          <a:stretch>
            <a:fillRect/>
          </a:stretch>
        </p:blipFill>
        <p:spPr bwMode="auto">
          <a:xfrm>
            <a:off x="63500" y="109584"/>
            <a:ext cx="1143000" cy="47250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latin typeface="Times New Roman" pitchFamily="18" charset="0"/>
                <a:cs typeface="Times New Roman" pitchFamily="18" charset="0"/>
              </a:rPr>
              <a:t>Methodology</a:t>
            </a:r>
            <a:endParaRPr lang="en-US" dirty="0">
              <a:latin typeface="Times New Roman" pitchFamily="18" charset="0"/>
              <a:cs typeface="Times New Roman" pitchFamily="18" charset="0"/>
            </a:endParaRPr>
          </a:p>
        </p:txBody>
      </p:sp>
      <p:sp>
        <p:nvSpPr>
          <p:cNvPr id="17" name="Rounded Rectangle 16"/>
          <p:cNvSpPr/>
          <p:nvPr/>
        </p:nvSpPr>
        <p:spPr>
          <a:xfrm>
            <a:off x="327378" y="1176867"/>
            <a:ext cx="4800600" cy="5257800"/>
          </a:xfrm>
          <a:prstGeom prst="roundRect">
            <a:avLst/>
          </a:prstGeom>
          <a:solidFill>
            <a:schemeClr val="accent1">
              <a:alpha val="4000"/>
            </a:schemeClr>
          </a:solidFill>
          <a:ln w="57150">
            <a:solidFill>
              <a:srgbClr val="0000FF">
                <a:alpha val="1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itchFamily="18" charset="0"/>
              <a:cs typeface="Times New Roman" pitchFamily="18" charset="0"/>
            </a:endParaRPr>
          </a:p>
        </p:txBody>
      </p:sp>
      <p:pic>
        <p:nvPicPr>
          <p:cNvPr id="21" name="Picture 84"/>
          <p:cNvPicPr>
            <a:picLocks noChangeAspect="1" noChangeArrowheads="1"/>
          </p:cNvPicPr>
          <p:nvPr/>
        </p:nvPicPr>
        <p:blipFill>
          <a:blip r:embed="rId2" cstate="print"/>
          <a:srcRect/>
          <a:stretch>
            <a:fillRect/>
          </a:stretch>
        </p:blipFill>
        <p:spPr bwMode="auto">
          <a:xfrm>
            <a:off x="8345593" y="76202"/>
            <a:ext cx="685422" cy="685798"/>
          </a:xfrm>
          <a:prstGeom prst="rect">
            <a:avLst/>
          </a:prstGeom>
          <a:noFill/>
          <a:ln w="9525" algn="ctr">
            <a:noFill/>
            <a:miter lim="800000"/>
            <a:headEnd/>
            <a:tailEnd/>
          </a:ln>
        </p:spPr>
      </p:pic>
      <p:pic>
        <p:nvPicPr>
          <p:cNvPr id="22" name="Picture 271"/>
          <p:cNvPicPr>
            <a:picLocks noChangeAspect="1" noChangeArrowheads="1"/>
          </p:cNvPicPr>
          <p:nvPr/>
        </p:nvPicPr>
        <p:blipFill>
          <a:blip r:embed="rId3" cstate="print"/>
          <a:srcRect/>
          <a:stretch>
            <a:fillRect/>
          </a:stretch>
        </p:blipFill>
        <p:spPr bwMode="auto">
          <a:xfrm>
            <a:off x="63500" y="109584"/>
            <a:ext cx="1143000" cy="472508"/>
          </a:xfrm>
          <a:prstGeom prst="rect">
            <a:avLst/>
          </a:prstGeom>
          <a:noFill/>
          <a:ln w="9525" algn="ctr">
            <a:noFill/>
            <a:miter lim="800000"/>
            <a:headEnd/>
            <a:tailEnd/>
          </a:ln>
        </p:spPr>
      </p:pic>
      <p:sp>
        <p:nvSpPr>
          <p:cNvPr id="25" name="Content Placeholder 2"/>
          <p:cNvSpPr>
            <a:spLocks noGrp="1"/>
          </p:cNvSpPr>
          <p:nvPr>
            <p:ph idx="1"/>
          </p:nvPr>
        </p:nvSpPr>
        <p:spPr>
          <a:xfrm>
            <a:off x="457200" y="1357488"/>
            <a:ext cx="4648200" cy="4953000"/>
          </a:xfrm>
        </p:spPr>
        <p:txBody>
          <a:bodyPr>
            <a:normAutofit fontScale="85000" lnSpcReduction="10000"/>
          </a:bodyPr>
          <a:lstStyle/>
          <a:p>
            <a:pPr>
              <a:buNone/>
            </a:pPr>
            <a:r>
              <a:rPr lang="en-US" sz="1800" b="1" dirty="0" smtClean="0">
                <a:latin typeface="Times New Roman" pitchFamily="18" charset="0"/>
                <a:cs typeface="Times New Roman" pitchFamily="18" charset="0"/>
              </a:rPr>
              <a:t>	</a:t>
            </a:r>
            <a:r>
              <a:rPr lang="en-US" sz="1800" b="1" u="sng" dirty="0" smtClean="0">
                <a:latin typeface="Times New Roman" pitchFamily="18" charset="0"/>
                <a:cs typeface="Times New Roman" pitchFamily="18" charset="0"/>
              </a:rPr>
              <a:t>SNO (VIIRS and AVHRR)</a:t>
            </a:r>
          </a:p>
          <a:p>
            <a:r>
              <a:rPr lang="en-US" sz="1700" dirty="0" smtClean="0">
                <a:latin typeface="Times New Roman" pitchFamily="18" charset="0"/>
                <a:cs typeface="Times New Roman" pitchFamily="18" charset="0"/>
              </a:rPr>
              <a:t>For each SNO event, download VIIRS and N-19 AVHRR GAC data</a:t>
            </a:r>
          </a:p>
          <a:p>
            <a:r>
              <a:rPr lang="en-US" sz="1700" dirty="0" smtClean="0">
                <a:latin typeface="Times New Roman" pitchFamily="18" charset="0"/>
                <a:cs typeface="Times New Roman" pitchFamily="18" charset="0"/>
              </a:rPr>
              <a:t>Extract ROI (20km * 20km) of VIIRS and AVHRR with center @ orbital intersection</a:t>
            </a:r>
          </a:p>
          <a:p>
            <a:r>
              <a:rPr lang="en-US" sz="1700" dirty="0" smtClean="0">
                <a:latin typeface="Times New Roman" pitchFamily="18" charset="0"/>
                <a:cs typeface="Times New Roman" pitchFamily="18" charset="0"/>
              </a:rPr>
              <a:t>Calculate mean of all pixels within ROI</a:t>
            </a:r>
          </a:p>
          <a:p>
            <a:r>
              <a:rPr lang="en-US" sz="1700" dirty="0" smtClean="0">
                <a:latin typeface="Times New Roman" pitchFamily="18" charset="0"/>
                <a:cs typeface="Times New Roman" pitchFamily="18" charset="0"/>
              </a:rPr>
              <a:t>Bias= (VIIRS-AVHRR)*100%/VIIRS </a:t>
            </a:r>
          </a:p>
          <a:p>
            <a:r>
              <a:rPr lang="en-US" sz="1700" dirty="0" smtClean="0">
                <a:latin typeface="Times New Roman" pitchFamily="18" charset="0"/>
                <a:cs typeface="Times New Roman" pitchFamily="18" charset="0"/>
              </a:rPr>
              <a:t>Repeat above steps for all SNO events and extract bias time series</a:t>
            </a:r>
          </a:p>
          <a:p>
            <a:pPr>
              <a:buNone/>
            </a:pPr>
            <a:endParaRPr lang="en-US" sz="1700" dirty="0" smtClean="0">
              <a:latin typeface="Times New Roman" pitchFamily="18" charset="0"/>
              <a:cs typeface="Times New Roman" pitchFamily="18" charset="0"/>
            </a:endParaRPr>
          </a:p>
          <a:p>
            <a:pPr>
              <a:buNone/>
            </a:pPr>
            <a:r>
              <a:rPr lang="en-US" sz="1800" b="1" dirty="0" smtClean="0">
                <a:latin typeface="Times New Roman" pitchFamily="18" charset="0"/>
                <a:cs typeface="Times New Roman" pitchFamily="18" charset="0"/>
              </a:rPr>
              <a:t>	</a:t>
            </a:r>
            <a:r>
              <a:rPr lang="en-US" sz="1800" b="1" u="sng" dirty="0" smtClean="0">
                <a:latin typeface="Times New Roman" pitchFamily="18" charset="0"/>
                <a:cs typeface="Times New Roman" pitchFamily="18" charset="0"/>
              </a:rPr>
              <a:t>SNO-x (VIIRS and AVHRR)</a:t>
            </a:r>
          </a:p>
          <a:p>
            <a:r>
              <a:rPr lang="en-US" sz="1700" dirty="0" smtClean="0">
                <a:latin typeface="Times New Roman" pitchFamily="18" charset="0"/>
                <a:cs typeface="Times New Roman" pitchFamily="18" charset="0"/>
              </a:rPr>
              <a:t>For each SNO-x event, download VIIRS and N-19 AVHRR GAC data</a:t>
            </a:r>
          </a:p>
          <a:p>
            <a:r>
              <a:rPr lang="en-US" sz="1700" dirty="0" smtClean="0">
                <a:latin typeface="Times New Roman" pitchFamily="18" charset="0"/>
                <a:cs typeface="Times New Roman" pitchFamily="18" charset="0"/>
              </a:rPr>
              <a:t>Find overlapping region in the desert</a:t>
            </a:r>
          </a:p>
          <a:p>
            <a:r>
              <a:rPr lang="en-US" sz="1700" dirty="0" smtClean="0">
                <a:latin typeface="Times New Roman" pitchFamily="18" charset="0"/>
                <a:cs typeface="Times New Roman" pitchFamily="18" charset="0"/>
              </a:rPr>
              <a:t>Extract multiple collocated ROIs (20km * 20km) of VIIRS and AVHRR </a:t>
            </a:r>
          </a:p>
          <a:p>
            <a:r>
              <a:rPr lang="en-US" sz="1700" dirty="0" smtClean="0">
                <a:latin typeface="Times New Roman" pitchFamily="18" charset="0"/>
                <a:cs typeface="Times New Roman" pitchFamily="18" charset="0"/>
              </a:rPr>
              <a:t>Calculate mean of all pixels within each ROI</a:t>
            </a:r>
          </a:p>
          <a:p>
            <a:r>
              <a:rPr lang="en-US" sz="1700" dirty="0" smtClean="0">
                <a:latin typeface="Times New Roman" pitchFamily="18" charset="0"/>
                <a:cs typeface="Times New Roman" pitchFamily="18" charset="0"/>
              </a:rPr>
              <a:t>Bias= (VIIRS-AVHRR)*100%/VIIRS </a:t>
            </a:r>
          </a:p>
          <a:p>
            <a:r>
              <a:rPr lang="en-US" sz="1700" dirty="0" smtClean="0">
                <a:latin typeface="Times New Roman" pitchFamily="18" charset="0"/>
                <a:cs typeface="Times New Roman" pitchFamily="18" charset="0"/>
              </a:rPr>
              <a:t>Calculate mean and </a:t>
            </a:r>
            <a:r>
              <a:rPr lang="en-US" sz="1700" dirty="0" err="1" smtClean="0">
                <a:latin typeface="Times New Roman" pitchFamily="18" charset="0"/>
                <a:cs typeface="Times New Roman" pitchFamily="18" charset="0"/>
              </a:rPr>
              <a:t>stdev</a:t>
            </a:r>
            <a:r>
              <a:rPr lang="en-US" sz="1700" dirty="0" smtClean="0">
                <a:latin typeface="Times New Roman" pitchFamily="18" charset="0"/>
                <a:cs typeface="Times New Roman" pitchFamily="18" charset="0"/>
              </a:rPr>
              <a:t> of all biases for each SNO-x event</a:t>
            </a:r>
          </a:p>
          <a:p>
            <a:r>
              <a:rPr lang="en-US" sz="1700" dirty="0" smtClean="0">
                <a:latin typeface="Times New Roman" pitchFamily="18" charset="0"/>
                <a:cs typeface="Times New Roman" pitchFamily="18" charset="0"/>
              </a:rPr>
              <a:t>Extract bias time series and analyze AVHRR rad. performance</a:t>
            </a:r>
          </a:p>
          <a:p>
            <a:endParaRPr lang="en-US" sz="1700" dirty="0">
              <a:latin typeface="Times New Roman" pitchFamily="18" charset="0"/>
              <a:cs typeface="Times New Roman" pitchFamily="18" charset="0"/>
            </a:endParaRPr>
          </a:p>
        </p:txBody>
      </p:sp>
      <p:cxnSp>
        <p:nvCxnSpPr>
          <p:cNvPr id="26" name="Straight Connector 25"/>
          <p:cNvCxnSpPr/>
          <p:nvPr/>
        </p:nvCxnSpPr>
        <p:spPr>
          <a:xfrm>
            <a:off x="381000" y="3491088"/>
            <a:ext cx="47244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81000" y="6488668"/>
            <a:ext cx="6324600" cy="338554"/>
          </a:xfrm>
          <a:prstGeom prst="rect">
            <a:avLst/>
          </a:prstGeom>
          <a:noFill/>
        </p:spPr>
        <p:txBody>
          <a:bodyPr wrap="square" rtlCol="0">
            <a:spAutoFit/>
          </a:bodyPr>
          <a:lstStyle/>
          <a:p>
            <a:r>
              <a:rPr lang="en-US" sz="1600" i="1" dirty="0" smtClean="0"/>
              <a:t>Note: Time Difference for SNO: &lt;90 seconds and SNO-x: &lt;20 </a:t>
            </a:r>
            <a:r>
              <a:rPr lang="en-US" sz="1600" i="1" dirty="0" err="1" smtClean="0"/>
              <a:t>mins</a:t>
            </a:r>
            <a:r>
              <a:rPr lang="en-US" sz="1600" i="1" dirty="0" smtClean="0"/>
              <a:t>. </a:t>
            </a:r>
            <a:endParaRPr lang="en-US" sz="1600" i="1" dirty="0"/>
          </a:p>
        </p:txBody>
      </p:sp>
      <p:grpSp>
        <p:nvGrpSpPr>
          <p:cNvPr id="3" name="Group 23"/>
          <p:cNvGrpSpPr/>
          <p:nvPr/>
        </p:nvGrpSpPr>
        <p:grpSpPr>
          <a:xfrm>
            <a:off x="5295900" y="1158096"/>
            <a:ext cx="3924300" cy="4847589"/>
            <a:chOff x="5295900" y="1316142"/>
            <a:chExt cx="3924300" cy="4847589"/>
          </a:xfrm>
        </p:grpSpPr>
        <p:grpSp>
          <p:nvGrpSpPr>
            <p:cNvPr id="4" name="Group 17"/>
            <p:cNvGrpSpPr/>
            <p:nvPr/>
          </p:nvGrpSpPr>
          <p:grpSpPr>
            <a:xfrm>
              <a:off x="5295900" y="1614156"/>
              <a:ext cx="3924300" cy="1831776"/>
              <a:chOff x="5295900" y="1417321"/>
              <a:chExt cx="3924300" cy="1831776"/>
            </a:xfrm>
          </p:grpSpPr>
          <p:pic>
            <p:nvPicPr>
              <p:cNvPr id="4098" name="Picture 2"/>
              <p:cNvPicPr>
                <a:picLocks noChangeAspect="1" noChangeArrowheads="1"/>
              </p:cNvPicPr>
              <p:nvPr/>
            </p:nvPicPr>
            <p:blipFill>
              <a:blip r:embed="rId4" cstate="print"/>
              <a:srcRect/>
              <a:stretch>
                <a:fillRect/>
              </a:stretch>
            </p:blipFill>
            <p:spPr bwMode="auto">
              <a:xfrm>
                <a:off x="5295900" y="1447800"/>
                <a:ext cx="1752600" cy="1752600"/>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7157939" y="1417321"/>
                <a:ext cx="1850806" cy="1813034"/>
              </a:xfrm>
              <a:prstGeom prst="rect">
                <a:avLst/>
              </a:prstGeom>
              <a:noFill/>
              <a:ln w="9525">
                <a:noFill/>
                <a:miter lim="800000"/>
                <a:headEnd/>
                <a:tailEnd/>
              </a:ln>
            </p:spPr>
          </p:pic>
          <p:sp>
            <p:nvSpPr>
              <p:cNvPr id="11" name="TextBox 10"/>
              <p:cNvSpPr txBox="1"/>
              <p:nvPr/>
            </p:nvSpPr>
            <p:spPr>
              <a:xfrm>
                <a:off x="6675120" y="2918460"/>
                <a:ext cx="60960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NH</a:t>
                </a:r>
                <a:endParaRPr lang="en-US" sz="1400" dirty="0">
                  <a:latin typeface="Times New Roman" pitchFamily="18" charset="0"/>
                  <a:cs typeface="Times New Roman" pitchFamily="18" charset="0"/>
                </a:endParaRPr>
              </a:p>
            </p:txBody>
          </p:sp>
          <p:sp>
            <p:nvSpPr>
              <p:cNvPr id="12" name="TextBox 11"/>
              <p:cNvSpPr txBox="1"/>
              <p:nvPr/>
            </p:nvSpPr>
            <p:spPr>
              <a:xfrm>
                <a:off x="8667750" y="2941320"/>
                <a:ext cx="552450" cy="307777"/>
              </a:xfrm>
              <a:prstGeom prst="rect">
                <a:avLst/>
              </a:prstGeom>
              <a:noFill/>
            </p:spPr>
            <p:txBody>
              <a:bodyPr wrap="square" rtlCol="0">
                <a:spAutoFit/>
              </a:bodyPr>
              <a:lstStyle/>
              <a:p>
                <a:r>
                  <a:rPr lang="en-US" sz="1400" dirty="0" smtClean="0">
                    <a:latin typeface="Times New Roman" pitchFamily="18" charset="0"/>
                    <a:cs typeface="Times New Roman" pitchFamily="18" charset="0"/>
                  </a:rPr>
                  <a:t>SH</a:t>
                </a:r>
                <a:endParaRPr lang="en-US" sz="1400" dirty="0">
                  <a:latin typeface="Times New Roman" pitchFamily="18" charset="0"/>
                  <a:cs typeface="Times New Roman" pitchFamily="18" charset="0"/>
                </a:endParaRPr>
              </a:p>
            </p:txBody>
          </p:sp>
        </p:grpSp>
        <p:grpSp>
          <p:nvGrpSpPr>
            <p:cNvPr id="5" name="Group 30"/>
            <p:cNvGrpSpPr/>
            <p:nvPr/>
          </p:nvGrpSpPr>
          <p:grpSpPr>
            <a:xfrm>
              <a:off x="5323952" y="1316142"/>
              <a:ext cx="3657600" cy="4847589"/>
              <a:chOff x="5323952" y="1417743"/>
              <a:chExt cx="3657600" cy="4847589"/>
            </a:xfrm>
          </p:grpSpPr>
          <p:grpSp>
            <p:nvGrpSpPr>
              <p:cNvPr id="6" name="Group 12"/>
              <p:cNvGrpSpPr/>
              <p:nvPr/>
            </p:nvGrpSpPr>
            <p:grpSpPr>
              <a:xfrm>
                <a:off x="5334000" y="3964092"/>
                <a:ext cx="3581400" cy="2301240"/>
                <a:chOff x="4419600" y="3962400"/>
                <a:chExt cx="3758050" cy="2514600"/>
              </a:xfrm>
            </p:grpSpPr>
            <p:pic>
              <p:nvPicPr>
                <p:cNvPr id="4100" name="Picture 4"/>
                <p:cNvPicPr>
                  <a:picLocks noChangeAspect="1" noChangeArrowheads="1"/>
                </p:cNvPicPr>
                <p:nvPr/>
              </p:nvPicPr>
              <p:blipFill>
                <a:blip r:embed="rId6" cstate="print"/>
                <a:srcRect/>
                <a:stretch>
                  <a:fillRect/>
                </a:stretch>
              </p:blipFill>
              <p:spPr bwMode="auto">
                <a:xfrm>
                  <a:off x="4419600" y="3962400"/>
                  <a:ext cx="3758050" cy="2514600"/>
                </a:xfrm>
                <a:prstGeom prst="rect">
                  <a:avLst/>
                </a:prstGeom>
                <a:noFill/>
                <a:ln w="9525">
                  <a:noFill/>
                  <a:miter lim="800000"/>
                  <a:headEnd/>
                  <a:tailEnd/>
                </a:ln>
              </p:spPr>
            </p:pic>
            <p:sp>
              <p:nvSpPr>
                <p:cNvPr id="8" name="Rectangle 7"/>
                <p:cNvSpPr/>
                <p:nvPr/>
              </p:nvSpPr>
              <p:spPr>
                <a:xfrm rot="20481964">
                  <a:off x="5546298" y="4784432"/>
                  <a:ext cx="119442" cy="460096"/>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9" name="Rectangle 8"/>
                <p:cNvSpPr/>
                <p:nvPr/>
              </p:nvSpPr>
              <p:spPr>
                <a:xfrm rot="20481964">
                  <a:off x="5923006" y="4636374"/>
                  <a:ext cx="167085" cy="45841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0" name="Rectangle 9"/>
                <p:cNvSpPr/>
                <p:nvPr/>
              </p:nvSpPr>
              <p:spPr>
                <a:xfrm rot="20481964">
                  <a:off x="6418554" y="4714407"/>
                  <a:ext cx="167085" cy="45841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sp>
            <p:nvSpPr>
              <p:cNvPr id="14" name="TextBox 13"/>
              <p:cNvSpPr txBox="1"/>
              <p:nvPr/>
            </p:nvSpPr>
            <p:spPr>
              <a:xfrm>
                <a:off x="6724650" y="3632622"/>
                <a:ext cx="8382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SNO-x</a:t>
                </a:r>
                <a:endParaRPr lang="en-US" sz="1600" dirty="0">
                  <a:latin typeface="Times New Roman" pitchFamily="18" charset="0"/>
                  <a:cs typeface="Times New Roman" pitchFamily="18" charset="0"/>
                </a:endParaRPr>
              </a:p>
            </p:txBody>
          </p:sp>
          <p:sp>
            <p:nvSpPr>
              <p:cNvPr id="15" name="TextBox 14"/>
              <p:cNvSpPr txBox="1"/>
              <p:nvPr/>
            </p:nvSpPr>
            <p:spPr>
              <a:xfrm>
                <a:off x="5323952" y="1417743"/>
                <a:ext cx="3657600" cy="338554"/>
              </a:xfrm>
              <a:prstGeom prst="rect">
                <a:avLst/>
              </a:prstGeom>
              <a:noFill/>
            </p:spPr>
            <p:txBody>
              <a:bodyPr wrap="square" rtlCol="0">
                <a:spAutoFit/>
              </a:bodyPr>
              <a:lstStyle/>
              <a:p>
                <a:pPr algn="ctr"/>
                <a:r>
                  <a:rPr lang="en-US" sz="1600" dirty="0" smtClean="0">
                    <a:latin typeface="Times New Roman" pitchFamily="18" charset="0"/>
                    <a:cs typeface="Times New Roman" pitchFamily="18" charset="0"/>
                  </a:rPr>
                  <a:t>SNO (N-19 and S-NPP) </a:t>
                </a:r>
                <a:endParaRPr lang="en-US" sz="1600" dirty="0">
                  <a:latin typeface="Times New Roman" pitchFamily="18" charset="0"/>
                  <a:cs typeface="Times New Roman" pitchFamily="18" charset="0"/>
                </a:endParaRPr>
              </a:p>
            </p:txBody>
          </p:sp>
          <p:sp>
            <p:nvSpPr>
              <p:cNvPr id="28" name="5-Point Star 27"/>
              <p:cNvSpPr/>
              <p:nvPr/>
            </p:nvSpPr>
            <p:spPr>
              <a:xfrm>
                <a:off x="6050844" y="4117620"/>
                <a:ext cx="76200" cy="76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655732" y="4047066"/>
                <a:ext cx="493890" cy="276999"/>
              </a:xfrm>
              <a:prstGeom prst="rect">
                <a:avLst/>
              </a:prstGeom>
              <a:noFill/>
            </p:spPr>
            <p:txBody>
              <a:bodyPr wrap="square" rtlCol="0">
                <a:spAutoFit/>
              </a:bodyPr>
              <a:lstStyle/>
              <a:p>
                <a:r>
                  <a:rPr lang="en-US" sz="1200" dirty="0" smtClean="0"/>
                  <a:t>SNO</a:t>
                </a:r>
                <a:endParaRPr lang="en-US" sz="1200" dirty="0"/>
              </a:p>
            </p:txBody>
          </p:sp>
        </p:grpSp>
      </p:grpSp>
      <p:sp>
        <p:nvSpPr>
          <p:cNvPr id="30" name="Slide Number Placeholder 29"/>
          <p:cNvSpPr>
            <a:spLocks noGrp="1"/>
          </p:cNvSpPr>
          <p:nvPr>
            <p:ph type="sldNum" sz="quarter" idx="12"/>
          </p:nvPr>
        </p:nvSpPr>
        <p:spPr/>
        <p:txBody>
          <a:bodyPr/>
          <a:lstStyle/>
          <a:p>
            <a:fld id="{C29A7AA6-4ABC-4943-B789-354191CCA8D6}"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33400" y="0"/>
            <a:ext cx="8229600" cy="1143000"/>
          </a:xfrm>
        </p:spPr>
        <p:txBody>
          <a:bodyPr/>
          <a:lstStyle/>
          <a:p>
            <a:r>
              <a:rPr lang="en-US" sz="3600" b="0" dirty="0" smtClean="0">
                <a:effectLst/>
                <a:latin typeface="Times New Roman" pitchFamily="18" charset="0"/>
                <a:cs typeface="Times New Roman" pitchFamily="18" charset="0"/>
              </a:rPr>
              <a:t>Methodology contd.</a:t>
            </a:r>
            <a:endParaRPr lang="en-US" sz="3600" b="0" dirty="0">
              <a:effectLst/>
              <a:latin typeface="Times New Roman" pitchFamily="18" charset="0"/>
              <a:cs typeface="Times New Roman" pitchFamily="18" charset="0"/>
            </a:endParaRPr>
          </a:p>
        </p:txBody>
      </p:sp>
      <p:sp>
        <p:nvSpPr>
          <p:cNvPr id="6" name="Rounded Rectangle 5"/>
          <p:cNvSpPr/>
          <p:nvPr/>
        </p:nvSpPr>
        <p:spPr>
          <a:xfrm>
            <a:off x="304800" y="1684020"/>
            <a:ext cx="4009900" cy="4495801"/>
          </a:xfrm>
          <a:prstGeom prst="roundRect">
            <a:avLst/>
          </a:prstGeom>
          <a:solidFill>
            <a:schemeClr val="accent1">
              <a:alpha val="4000"/>
            </a:schemeClr>
          </a:solidFill>
          <a:ln w="57150">
            <a:solidFill>
              <a:srgbClr val="0000FF">
                <a:alpha val="1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itchFamily="18" charset="0"/>
              <a:cs typeface="Times New Roman" pitchFamily="18" charset="0"/>
            </a:endParaRPr>
          </a:p>
        </p:txBody>
      </p:sp>
      <p:sp>
        <p:nvSpPr>
          <p:cNvPr id="7" name="Rounded Rectangle 6"/>
          <p:cNvSpPr/>
          <p:nvPr/>
        </p:nvSpPr>
        <p:spPr>
          <a:xfrm>
            <a:off x="4724400" y="1676401"/>
            <a:ext cx="4114800" cy="4533900"/>
          </a:xfrm>
          <a:prstGeom prst="roundRect">
            <a:avLst/>
          </a:prstGeom>
          <a:solidFill>
            <a:schemeClr val="accent1">
              <a:alpha val="7000"/>
            </a:schemeClr>
          </a:solidFill>
          <a:ln w="57150">
            <a:solidFill>
              <a:srgbClr val="FF0000">
                <a:alpha val="2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Times New Roman" pitchFamily="18" charset="0"/>
              <a:cs typeface="Times New Roman" pitchFamily="18" charset="0"/>
            </a:endParaRPr>
          </a:p>
        </p:txBody>
      </p:sp>
      <p:sp>
        <p:nvSpPr>
          <p:cNvPr id="8" name="Flowchart: Process 7"/>
          <p:cNvSpPr/>
          <p:nvPr/>
        </p:nvSpPr>
        <p:spPr>
          <a:xfrm>
            <a:off x="4953000" y="3978141"/>
            <a:ext cx="3733801" cy="645225"/>
          </a:xfrm>
          <a:prstGeom prst="flowChartProcess">
            <a:avLst/>
          </a:prstGeom>
          <a:solidFill>
            <a:srgbClr val="C6CE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Extract ROI (3km * 3km), calculate Mean and </a:t>
            </a:r>
            <a:r>
              <a:rPr lang="en-US" sz="1400" dirty="0" err="1" smtClean="0">
                <a:solidFill>
                  <a:schemeClr val="tx1"/>
                </a:solidFill>
                <a:latin typeface="Times New Roman" pitchFamily="18" charset="0"/>
                <a:cs typeface="Times New Roman" pitchFamily="18" charset="0"/>
              </a:rPr>
              <a:t>Stdev</a:t>
            </a:r>
            <a:r>
              <a:rPr lang="en-US" sz="1400" dirty="0" smtClean="0">
                <a:solidFill>
                  <a:schemeClr val="tx1"/>
                </a:solidFill>
                <a:latin typeface="Times New Roman" pitchFamily="18" charset="0"/>
                <a:cs typeface="Times New Roman" pitchFamily="18" charset="0"/>
              </a:rPr>
              <a:t> of all pixels within ROI for all channels</a:t>
            </a:r>
            <a:endParaRPr lang="en-US" sz="1400" dirty="0">
              <a:solidFill>
                <a:schemeClr val="tx1"/>
              </a:solidFill>
              <a:latin typeface="Times New Roman" pitchFamily="18" charset="0"/>
              <a:cs typeface="Times New Roman" pitchFamily="18" charset="0"/>
            </a:endParaRPr>
          </a:p>
        </p:txBody>
      </p:sp>
      <p:sp>
        <p:nvSpPr>
          <p:cNvPr id="9" name="Flowchart: Process 8"/>
          <p:cNvSpPr/>
          <p:nvPr/>
        </p:nvSpPr>
        <p:spPr>
          <a:xfrm>
            <a:off x="5497830" y="1885951"/>
            <a:ext cx="2590800" cy="575310"/>
          </a:xfrm>
          <a:prstGeom prst="flowChartProcess">
            <a:avLst/>
          </a:prstGeom>
          <a:solidFill>
            <a:srgbClr val="C6CE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smtClean="0">
              <a:solidFill>
                <a:schemeClr val="tx1"/>
              </a:solidFill>
              <a:latin typeface="Times New Roman" pitchFamily="18" charset="0"/>
              <a:cs typeface="Times New Roman" pitchFamily="18" charset="0"/>
            </a:endParaRPr>
          </a:p>
          <a:p>
            <a:pPr algn="ctr"/>
            <a:r>
              <a:rPr lang="en-US" sz="1400" dirty="0" smtClean="0">
                <a:solidFill>
                  <a:schemeClr val="tx1"/>
                </a:solidFill>
                <a:latin typeface="Times New Roman" pitchFamily="18" charset="0"/>
                <a:cs typeface="Times New Roman" pitchFamily="18" charset="0"/>
              </a:rPr>
              <a:t>Collect L1Gst Data</a:t>
            </a:r>
          </a:p>
          <a:p>
            <a:pPr algn="ctr"/>
            <a:r>
              <a:rPr lang="en-US" sz="1400" b="1" i="1" u="sng" dirty="0" smtClean="0">
                <a:solidFill>
                  <a:srgbClr val="FFFF00"/>
                </a:solidFill>
                <a:latin typeface="Times New Roman" pitchFamily="18" charset="0"/>
                <a:cs typeface="Times New Roman" pitchFamily="18" charset="0"/>
                <a:hlinkClick r:id="rId2"/>
              </a:rPr>
              <a:t>http://glovis.usgs.gov/</a:t>
            </a:r>
            <a:endParaRPr lang="en-US" sz="1400" b="1" i="1" u="sng" dirty="0" smtClean="0">
              <a:solidFill>
                <a:srgbClr val="FFFF00"/>
              </a:solidFill>
              <a:latin typeface="Times New Roman" pitchFamily="18" charset="0"/>
              <a:cs typeface="Times New Roman" pitchFamily="18" charset="0"/>
            </a:endParaRPr>
          </a:p>
          <a:p>
            <a:pPr algn="ctr"/>
            <a:endParaRPr lang="en-US" sz="1400" b="1" i="1" dirty="0">
              <a:solidFill>
                <a:srgbClr val="FFFF00"/>
              </a:solidFill>
              <a:latin typeface="Times New Roman" pitchFamily="18" charset="0"/>
              <a:cs typeface="Times New Roman" pitchFamily="18" charset="0"/>
            </a:endParaRPr>
          </a:p>
        </p:txBody>
      </p:sp>
      <p:sp>
        <p:nvSpPr>
          <p:cNvPr id="10" name="Flowchart: Process 9"/>
          <p:cNvSpPr/>
          <p:nvPr/>
        </p:nvSpPr>
        <p:spPr>
          <a:xfrm>
            <a:off x="5566410" y="2987541"/>
            <a:ext cx="2460369" cy="462150"/>
          </a:xfrm>
          <a:prstGeom prst="flowChartProcess">
            <a:avLst/>
          </a:prstGeom>
          <a:solidFill>
            <a:srgbClr val="C6CE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Extract Reflectance Dome C</a:t>
            </a:r>
            <a:endParaRPr lang="en-US" sz="1400" dirty="0">
              <a:solidFill>
                <a:schemeClr val="tx1"/>
              </a:solidFill>
              <a:latin typeface="Times New Roman" pitchFamily="18" charset="0"/>
              <a:cs typeface="Times New Roman" pitchFamily="18" charset="0"/>
            </a:endParaRPr>
          </a:p>
        </p:txBody>
      </p:sp>
      <p:sp>
        <p:nvSpPr>
          <p:cNvPr id="12" name="Flowchart: Process 11"/>
          <p:cNvSpPr/>
          <p:nvPr/>
        </p:nvSpPr>
        <p:spPr>
          <a:xfrm>
            <a:off x="5052951" y="5156766"/>
            <a:ext cx="3505200" cy="802575"/>
          </a:xfrm>
          <a:prstGeom prst="flowChartProcess">
            <a:avLst/>
          </a:prstGeom>
          <a:solidFill>
            <a:srgbClr val="C6CE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Extract reflectance mean as a function of wavelength and analyze spectral characteristics and Bias</a:t>
            </a:r>
            <a:endParaRPr lang="en-US" sz="1400" dirty="0">
              <a:solidFill>
                <a:schemeClr val="tx1"/>
              </a:solidFill>
              <a:latin typeface="Times New Roman" pitchFamily="18" charset="0"/>
              <a:cs typeface="Times New Roman" pitchFamily="18" charset="0"/>
            </a:endParaRPr>
          </a:p>
        </p:txBody>
      </p:sp>
      <p:sp>
        <p:nvSpPr>
          <p:cNvPr id="13" name="Flowchart: Process 12"/>
          <p:cNvSpPr/>
          <p:nvPr/>
        </p:nvSpPr>
        <p:spPr>
          <a:xfrm>
            <a:off x="674370" y="1844041"/>
            <a:ext cx="3145975" cy="820736"/>
          </a:xfrm>
          <a:prstGeom prst="flowChartProcess">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Collect L1B Data of </a:t>
            </a:r>
          </a:p>
          <a:p>
            <a:pPr algn="ctr"/>
            <a:r>
              <a:rPr lang="en-US" sz="1400" dirty="0" smtClean="0">
                <a:solidFill>
                  <a:schemeClr val="tx1"/>
                </a:solidFill>
                <a:latin typeface="Times New Roman" pitchFamily="18" charset="0"/>
                <a:cs typeface="Times New Roman" pitchFamily="18" charset="0"/>
              </a:rPr>
              <a:t>VIIRS and N-19 AVHRR over </a:t>
            </a:r>
          </a:p>
          <a:p>
            <a:pPr algn="ctr"/>
            <a:r>
              <a:rPr lang="en-US" sz="1400" b="1" i="1" dirty="0" smtClean="0">
                <a:solidFill>
                  <a:srgbClr val="FFFF00"/>
                </a:solidFill>
                <a:latin typeface="Times New Roman" pitchFamily="18" charset="0"/>
                <a:cs typeface="Times New Roman" pitchFamily="18" charset="0"/>
                <a:hlinkClick r:id="rId3"/>
              </a:rPr>
              <a:t>http://www.nsof.class.noaa.gov/</a:t>
            </a:r>
            <a:endParaRPr lang="en-US" sz="1400" b="1" i="1" dirty="0" smtClean="0">
              <a:solidFill>
                <a:srgbClr val="FFFF00"/>
              </a:solidFill>
              <a:latin typeface="Times New Roman" pitchFamily="18" charset="0"/>
              <a:cs typeface="Times New Roman" pitchFamily="18" charset="0"/>
            </a:endParaRPr>
          </a:p>
        </p:txBody>
      </p:sp>
      <p:sp>
        <p:nvSpPr>
          <p:cNvPr id="14" name="Flowchart: Process 13"/>
          <p:cNvSpPr/>
          <p:nvPr/>
        </p:nvSpPr>
        <p:spPr>
          <a:xfrm>
            <a:off x="700651" y="5496746"/>
            <a:ext cx="3043050" cy="530425"/>
          </a:xfrm>
          <a:prstGeom prst="flowChartProcess">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Derive reflectance time series and estimate bias</a:t>
            </a:r>
          </a:p>
        </p:txBody>
      </p:sp>
      <p:sp>
        <p:nvSpPr>
          <p:cNvPr id="15" name="Flowchart: Process 14"/>
          <p:cNvSpPr/>
          <p:nvPr/>
        </p:nvSpPr>
        <p:spPr>
          <a:xfrm>
            <a:off x="938150" y="3287781"/>
            <a:ext cx="2581900" cy="472690"/>
          </a:xfrm>
          <a:prstGeom prst="flowChartProcess">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Extract TOA Reflectance</a:t>
            </a:r>
            <a:endParaRPr lang="en-US" sz="1400" dirty="0">
              <a:solidFill>
                <a:schemeClr val="tx1"/>
              </a:solidFill>
              <a:latin typeface="Times New Roman" pitchFamily="18" charset="0"/>
              <a:cs typeface="Times New Roman" pitchFamily="18" charset="0"/>
            </a:endParaRPr>
          </a:p>
        </p:txBody>
      </p:sp>
      <p:sp>
        <p:nvSpPr>
          <p:cNvPr id="16" name="Flowchart: Process 15"/>
          <p:cNvSpPr/>
          <p:nvPr/>
        </p:nvSpPr>
        <p:spPr>
          <a:xfrm>
            <a:off x="694699" y="4324350"/>
            <a:ext cx="3055925" cy="609601"/>
          </a:xfrm>
          <a:prstGeom prst="flowChartProcess">
            <a:avLst/>
          </a:prstGeom>
          <a:solidFill>
            <a:schemeClr val="bg2">
              <a:lumMod val="75000"/>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latin typeface="Times New Roman" pitchFamily="18" charset="0"/>
                <a:cs typeface="Times New Roman" pitchFamily="18" charset="0"/>
              </a:rPr>
              <a:t>Extract ROI (30*30 km) and calculate Mean and </a:t>
            </a:r>
            <a:r>
              <a:rPr lang="en-US" sz="1400" dirty="0" err="1" smtClean="0">
                <a:solidFill>
                  <a:schemeClr val="tx1"/>
                </a:solidFill>
                <a:latin typeface="Times New Roman" pitchFamily="18" charset="0"/>
                <a:cs typeface="Times New Roman" pitchFamily="18" charset="0"/>
              </a:rPr>
              <a:t>Stdev</a:t>
            </a:r>
            <a:r>
              <a:rPr lang="en-US" sz="1400" dirty="0" smtClean="0">
                <a:solidFill>
                  <a:schemeClr val="tx1"/>
                </a:solidFill>
                <a:latin typeface="Times New Roman" pitchFamily="18" charset="0"/>
                <a:cs typeface="Times New Roman" pitchFamily="18" charset="0"/>
              </a:rPr>
              <a:t> of pixels within ROI</a:t>
            </a:r>
          </a:p>
        </p:txBody>
      </p:sp>
      <p:sp>
        <p:nvSpPr>
          <p:cNvPr id="17" name="Down Arrow 16"/>
          <p:cNvSpPr/>
          <p:nvPr/>
        </p:nvSpPr>
        <p:spPr>
          <a:xfrm>
            <a:off x="1981200" y="5010151"/>
            <a:ext cx="488876" cy="43414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itchFamily="18" charset="0"/>
              <a:cs typeface="Times New Roman" pitchFamily="18" charset="0"/>
            </a:endParaRPr>
          </a:p>
        </p:txBody>
      </p:sp>
      <p:sp>
        <p:nvSpPr>
          <p:cNvPr id="18" name="Down Arrow 17"/>
          <p:cNvSpPr/>
          <p:nvPr/>
        </p:nvSpPr>
        <p:spPr>
          <a:xfrm>
            <a:off x="1981200" y="3857251"/>
            <a:ext cx="488876" cy="4265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itchFamily="18" charset="0"/>
              <a:cs typeface="Times New Roman" pitchFamily="18" charset="0"/>
            </a:endParaRPr>
          </a:p>
        </p:txBody>
      </p:sp>
      <p:sp>
        <p:nvSpPr>
          <p:cNvPr id="19" name="Down Arrow 18"/>
          <p:cNvSpPr/>
          <p:nvPr/>
        </p:nvSpPr>
        <p:spPr>
          <a:xfrm>
            <a:off x="1993075" y="2733051"/>
            <a:ext cx="488876" cy="5027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itchFamily="18" charset="0"/>
              <a:cs typeface="Times New Roman" pitchFamily="18" charset="0"/>
            </a:endParaRPr>
          </a:p>
        </p:txBody>
      </p:sp>
      <p:sp>
        <p:nvSpPr>
          <p:cNvPr id="20" name="Down Arrow 19"/>
          <p:cNvSpPr/>
          <p:nvPr/>
        </p:nvSpPr>
        <p:spPr>
          <a:xfrm>
            <a:off x="6565076" y="4675371"/>
            <a:ext cx="488876" cy="4265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itchFamily="18" charset="0"/>
              <a:cs typeface="Times New Roman" pitchFamily="18" charset="0"/>
            </a:endParaRPr>
          </a:p>
        </p:txBody>
      </p:sp>
      <p:sp>
        <p:nvSpPr>
          <p:cNvPr id="21" name="Down Arrow 20"/>
          <p:cNvSpPr/>
          <p:nvPr/>
        </p:nvSpPr>
        <p:spPr>
          <a:xfrm>
            <a:off x="6581901" y="3487291"/>
            <a:ext cx="488876" cy="4265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itchFamily="18" charset="0"/>
              <a:cs typeface="Times New Roman" pitchFamily="18" charset="0"/>
            </a:endParaRPr>
          </a:p>
        </p:txBody>
      </p:sp>
      <p:sp>
        <p:nvSpPr>
          <p:cNvPr id="22" name="Down Arrow 21"/>
          <p:cNvSpPr/>
          <p:nvPr/>
        </p:nvSpPr>
        <p:spPr>
          <a:xfrm>
            <a:off x="6551225" y="2514601"/>
            <a:ext cx="488876" cy="426525"/>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Times New Roman" pitchFamily="18" charset="0"/>
              <a:cs typeface="Times New Roman" pitchFamily="18" charset="0"/>
            </a:endParaRPr>
          </a:p>
        </p:txBody>
      </p:sp>
      <p:sp>
        <p:nvSpPr>
          <p:cNvPr id="31" name="TextBox 30"/>
          <p:cNvSpPr txBox="1"/>
          <p:nvPr/>
        </p:nvSpPr>
        <p:spPr>
          <a:xfrm>
            <a:off x="197415" y="1280020"/>
            <a:ext cx="41910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Vicarious Sites: TOA Ref. time series</a:t>
            </a:r>
            <a:endParaRPr lang="en-US" dirty="0">
              <a:latin typeface="Times New Roman" pitchFamily="18" charset="0"/>
              <a:cs typeface="Times New Roman" pitchFamily="18" charset="0"/>
            </a:endParaRPr>
          </a:p>
        </p:txBody>
      </p:sp>
      <p:sp>
        <p:nvSpPr>
          <p:cNvPr id="32" name="TextBox 31"/>
          <p:cNvSpPr txBox="1"/>
          <p:nvPr/>
        </p:nvSpPr>
        <p:spPr>
          <a:xfrm>
            <a:off x="4716498" y="1272823"/>
            <a:ext cx="4191000" cy="369332"/>
          </a:xfrm>
          <a:prstGeom prst="rect">
            <a:avLst/>
          </a:prstGeom>
          <a:noFill/>
        </p:spPr>
        <p:txBody>
          <a:bodyPr wrap="square" rtlCol="0">
            <a:spAutoFit/>
          </a:bodyPr>
          <a:lstStyle/>
          <a:p>
            <a:pPr algn="ctr"/>
            <a:r>
              <a:rPr lang="en-US" dirty="0" smtClean="0">
                <a:latin typeface="Times New Roman" pitchFamily="18" charset="0"/>
                <a:cs typeface="Times New Roman" pitchFamily="18" charset="0"/>
              </a:rPr>
              <a:t>EO-1 Hyperion: </a:t>
            </a:r>
            <a:r>
              <a:rPr lang="en-US" dirty="0" err="1" smtClean="0">
                <a:latin typeface="Times New Roman" pitchFamily="18" charset="0"/>
                <a:cs typeface="Times New Roman" pitchFamily="18" charset="0"/>
              </a:rPr>
              <a:t>Hyperspectral</a:t>
            </a:r>
            <a:r>
              <a:rPr lang="en-US" dirty="0" smtClean="0">
                <a:latin typeface="Times New Roman" pitchFamily="18" charset="0"/>
                <a:cs typeface="Times New Roman" pitchFamily="18" charset="0"/>
              </a:rPr>
              <a:t> analysis</a:t>
            </a:r>
            <a:endParaRPr lang="en-US" dirty="0">
              <a:latin typeface="Times New Roman" pitchFamily="18" charset="0"/>
              <a:cs typeface="Times New Roman" pitchFamily="18" charset="0"/>
            </a:endParaRPr>
          </a:p>
        </p:txBody>
      </p:sp>
      <p:pic>
        <p:nvPicPr>
          <p:cNvPr id="34" name="Picture 84"/>
          <p:cNvPicPr>
            <a:picLocks noChangeAspect="1" noChangeArrowheads="1"/>
          </p:cNvPicPr>
          <p:nvPr/>
        </p:nvPicPr>
        <p:blipFill>
          <a:blip r:embed="rId4" cstate="print"/>
          <a:srcRect/>
          <a:stretch>
            <a:fillRect/>
          </a:stretch>
        </p:blipFill>
        <p:spPr bwMode="auto">
          <a:xfrm>
            <a:off x="8345593" y="76202"/>
            <a:ext cx="685422" cy="685798"/>
          </a:xfrm>
          <a:prstGeom prst="rect">
            <a:avLst/>
          </a:prstGeom>
          <a:noFill/>
          <a:ln w="9525" algn="ctr">
            <a:noFill/>
            <a:miter lim="800000"/>
            <a:headEnd/>
            <a:tailEnd/>
          </a:ln>
        </p:spPr>
      </p:pic>
      <p:pic>
        <p:nvPicPr>
          <p:cNvPr id="35" name="Picture 271"/>
          <p:cNvPicPr>
            <a:picLocks noChangeAspect="1" noChangeArrowheads="1"/>
          </p:cNvPicPr>
          <p:nvPr/>
        </p:nvPicPr>
        <p:blipFill>
          <a:blip r:embed="rId5" cstate="print"/>
          <a:srcRect/>
          <a:stretch>
            <a:fillRect/>
          </a:stretch>
        </p:blipFill>
        <p:spPr bwMode="auto">
          <a:xfrm>
            <a:off x="63500" y="109584"/>
            <a:ext cx="1143000" cy="472508"/>
          </a:xfrm>
          <a:prstGeom prst="rect">
            <a:avLst/>
          </a:prstGeom>
          <a:noFill/>
          <a:ln w="9525" algn="ctr">
            <a:noFill/>
            <a:miter lim="800000"/>
            <a:headEnd/>
            <a:tailEnd/>
          </a:ln>
        </p:spPr>
      </p:pic>
      <p:sp>
        <p:nvSpPr>
          <p:cNvPr id="24" name="Slide Number Placeholder 23"/>
          <p:cNvSpPr>
            <a:spLocks noGrp="1"/>
          </p:cNvSpPr>
          <p:nvPr>
            <p:ph type="sldNum" sz="quarter" idx="12"/>
          </p:nvPr>
        </p:nvSpPr>
        <p:spPr/>
        <p:txBody>
          <a:bodyPr/>
          <a:lstStyle/>
          <a:p>
            <a:fld id="{C29A7AA6-4ABC-4943-B789-354191CCA8D6}"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79902"/>
            <a:ext cx="8229600" cy="1143000"/>
          </a:xfrm>
        </p:spPr>
        <p:txBody>
          <a:bodyPr>
            <a:noAutofit/>
          </a:bodyPr>
          <a:lstStyle/>
          <a:p>
            <a:r>
              <a:rPr lang="en-US" sz="3600" dirty="0" smtClean="0">
                <a:latin typeface="Times New Roman" pitchFamily="18" charset="0"/>
                <a:cs typeface="Times New Roman" pitchFamily="18" charset="0"/>
              </a:rPr>
              <a:t>VIIRS, MODIS and AVHRR</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Matching Bands</a:t>
            </a:r>
            <a:endParaRPr lang="en-US" sz="3600" dirty="0"/>
          </a:p>
        </p:txBody>
      </p:sp>
      <p:pic>
        <p:nvPicPr>
          <p:cNvPr id="7" name="Picture 2"/>
          <p:cNvPicPr>
            <a:picLocks noChangeAspect="1" noChangeArrowheads="1"/>
          </p:cNvPicPr>
          <p:nvPr/>
        </p:nvPicPr>
        <p:blipFill>
          <a:blip r:embed="rId2" cstate="print"/>
          <a:srcRect/>
          <a:stretch>
            <a:fillRect/>
          </a:stretch>
        </p:blipFill>
        <p:spPr bwMode="auto">
          <a:xfrm>
            <a:off x="990600" y="1447800"/>
            <a:ext cx="6934200" cy="2768473"/>
          </a:xfrm>
          <a:prstGeom prst="rect">
            <a:avLst/>
          </a:prstGeom>
          <a:noFill/>
          <a:ln w="9525">
            <a:noFill/>
            <a:miter lim="800000"/>
            <a:headEnd/>
            <a:tailEnd/>
          </a:ln>
        </p:spPr>
      </p:pic>
      <p:graphicFrame>
        <p:nvGraphicFramePr>
          <p:cNvPr id="8" name="Content Placeholder 3"/>
          <p:cNvGraphicFramePr>
            <a:graphicFrameLocks noGrp="1"/>
          </p:cNvGraphicFramePr>
          <p:nvPr>
            <p:ph idx="1"/>
          </p:nvPr>
        </p:nvGraphicFramePr>
        <p:xfrm>
          <a:off x="522514" y="4484916"/>
          <a:ext cx="8181562" cy="2103120"/>
        </p:xfrm>
        <a:graphic>
          <a:graphicData uri="http://schemas.openxmlformats.org/drawingml/2006/table">
            <a:tbl>
              <a:tblPr/>
              <a:tblGrid>
                <a:gridCol w="828786"/>
                <a:gridCol w="1626602"/>
                <a:gridCol w="1808266"/>
                <a:gridCol w="1767032"/>
                <a:gridCol w="990600"/>
                <a:gridCol w="1160276"/>
              </a:tblGrid>
              <a:tr h="129642">
                <a:tc gridSpan="2">
                  <a:txBody>
                    <a:bodyPr/>
                    <a:lstStyle/>
                    <a:p>
                      <a:pPr marL="0" marR="0" indent="0" algn="ctr">
                        <a:lnSpc>
                          <a:spcPct val="115000"/>
                        </a:lnSpc>
                        <a:spcBef>
                          <a:spcPts val="0"/>
                        </a:spcBef>
                        <a:spcAft>
                          <a:spcPts val="0"/>
                        </a:spcAft>
                      </a:pPr>
                      <a:r>
                        <a:rPr lang="en-US" sz="1000" b="1" dirty="0">
                          <a:solidFill>
                            <a:srgbClr val="000000"/>
                          </a:solidFill>
                          <a:latin typeface="Times New Roman"/>
                          <a:ea typeface="Times New Roman"/>
                          <a:cs typeface="Times New Roman"/>
                        </a:rPr>
                        <a:t>VIIRS</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indent="0" algn="ctr">
                        <a:lnSpc>
                          <a:spcPct val="115000"/>
                        </a:lnSpc>
                        <a:spcBef>
                          <a:spcPts val="0"/>
                        </a:spcBef>
                        <a:spcAft>
                          <a:spcPts val="0"/>
                        </a:spcAft>
                      </a:pPr>
                      <a:r>
                        <a:rPr lang="en-US" sz="1000" b="1" dirty="0">
                          <a:solidFill>
                            <a:srgbClr val="000000"/>
                          </a:solidFill>
                          <a:latin typeface="Times New Roman"/>
                          <a:ea typeface="Times New Roman"/>
                          <a:cs typeface="Times New Roman"/>
                        </a:rPr>
                        <a:t>MODIS</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indent="0" algn="ctr">
                        <a:lnSpc>
                          <a:spcPct val="115000"/>
                        </a:lnSpc>
                        <a:spcBef>
                          <a:spcPts val="0"/>
                        </a:spcBef>
                        <a:spcAft>
                          <a:spcPts val="0"/>
                        </a:spcAft>
                      </a:pPr>
                      <a:r>
                        <a:rPr lang="en-US" sz="1000" b="1" dirty="0" smtClean="0">
                          <a:latin typeface="Calibri"/>
                          <a:ea typeface="Calibri"/>
                          <a:cs typeface="Times New Roman"/>
                        </a:rPr>
                        <a:t>AVHRR</a:t>
                      </a:r>
                      <a:endParaRPr lang="en-US" sz="1000" b="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29642">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Band</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Wavelength (µm)</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Band</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Wavelength (µm)</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Band</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Wavelength (µm)</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M1</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0.402 - 0.422</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8</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0.405 - 0.420</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indent="0" algn="ctr">
                        <a:lnSpc>
                          <a:spcPct val="115000"/>
                        </a:lnSpc>
                        <a:spcBef>
                          <a:spcPts val="0"/>
                        </a:spcBef>
                        <a:spcAft>
                          <a:spcPts val="0"/>
                        </a:spcAft>
                      </a:pPr>
                      <a:r>
                        <a:rPr lang="en-US" sz="1000" dirty="0" smtClean="0">
                          <a:latin typeface="Calibri"/>
                          <a:ea typeface="Calibri"/>
                          <a:cs typeface="Times New Roman"/>
                        </a:rPr>
                        <a:t>-</a:t>
                      </a:r>
                      <a:endParaRPr lang="en-US" sz="1000"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indent="0" algn="ctr">
                        <a:lnSpc>
                          <a:spcPct val="115000"/>
                        </a:lnSpc>
                        <a:spcBef>
                          <a:spcPts val="0"/>
                        </a:spcBef>
                        <a:spcAft>
                          <a:spcPts val="0"/>
                        </a:spcAft>
                      </a:pPr>
                      <a:r>
                        <a:rPr lang="en-US" sz="1000" dirty="0" smtClean="0">
                          <a:latin typeface="Calibri"/>
                          <a:ea typeface="Calibri"/>
                          <a:cs typeface="Times New Roman"/>
                        </a:rPr>
                        <a:t>-</a:t>
                      </a:r>
                      <a:endParaRPr lang="en-US" sz="1000"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M2</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a:solidFill>
                            <a:srgbClr val="000000"/>
                          </a:solidFill>
                          <a:latin typeface="Times New Roman"/>
                          <a:ea typeface="Times New Roman"/>
                          <a:cs typeface="Times New Roman"/>
                        </a:rPr>
                        <a:t>0.436 - 0.454</a:t>
                      </a:r>
                      <a:endParaRPr lang="en-US" sz="100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9</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a:solidFill>
                            <a:srgbClr val="000000"/>
                          </a:solidFill>
                          <a:latin typeface="Times New Roman"/>
                          <a:ea typeface="Times New Roman"/>
                          <a:cs typeface="Times New Roman"/>
                        </a:rPr>
                        <a:t>0.438 - 0.448</a:t>
                      </a:r>
                      <a:endParaRPr lang="en-US" sz="100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M3</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a:solidFill>
                            <a:srgbClr val="000000"/>
                          </a:solidFill>
                          <a:latin typeface="Times New Roman"/>
                          <a:ea typeface="Times New Roman"/>
                          <a:cs typeface="Times New Roman"/>
                        </a:rPr>
                        <a:t>0.478 - 0.498</a:t>
                      </a:r>
                      <a:endParaRPr lang="en-US" sz="100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10</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0.483 - 0.493</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M4</a:t>
                      </a:r>
                      <a:endParaRPr lang="en-US" sz="1000"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0.545 - 0.565</a:t>
                      </a:r>
                      <a:endParaRPr lang="en-US" sz="1000"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a:solidFill>
                            <a:srgbClr val="000000"/>
                          </a:solidFill>
                          <a:latin typeface="Times New Roman"/>
                          <a:ea typeface="Times New Roman"/>
                          <a:cs typeface="Times New Roman"/>
                        </a:rPr>
                        <a:t>4</a:t>
                      </a:r>
                      <a:endParaRPr lang="en-US" sz="100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0.545 - 0.565</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rowSpan="2">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M5</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0.662 - 0.682 </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b="1" i="1" dirty="0" smtClean="0">
                          <a:solidFill>
                            <a:srgbClr val="000000"/>
                          </a:solidFill>
                          <a:latin typeface="Times New Roman"/>
                          <a:ea typeface="Times New Roman"/>
                          <a:cs typeface="Times New Roman"/>
                        </a:rPr>
                        <a:t>1</a:t>
                      </a: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0.620 - 0.670</a:t>
                      </a:r>
                      <a:endParaRPr lang="en-US" sz="1000" b="1" i="1"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ctr">
                        <a:lnSpc>
                          <a:spcPct val="115000"/>
                        </a:lnSpc>
                        <a:spcBef>
                          <a:spcPts val="0"/>
                        </a:spcBef>
                        <a:spcAft>
                          <a:spcPts val="0"/>
                        </a:spcAft>
                      </a:pPr>
                      <a:r>
                        <a:rPr lang="en-US" sz="1000" b="1" i="1" dirty="0" smtClean="0">
                          <a:latin typeface="Calibri"/>
                          <a:ea typeface="Calibri"/>
                          <a:cs typeface="Times New Roman"/>
                        </a:rPr>
                        <a:t>1</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000" b="1" i="1" dirty="0" smtClean="0">
                          <a:latin typeface="+mn-lt"/>
                          <a:ea typeface="Calibri"/>
                          <a:cs typeface="Times New Roman"/>
                        </a:rPr>
                        <a:t>0.58 – 0.68</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vMerge="1">
                  <a:txBody>
                    <a:bodyPr/>
                    <a:lstStyle/>
                    <a:p>
                      <a:endParaRPr lang="en-US"/>
                    </a:p>
                  </a:txBody>
                  <a:tcPr/>
                </a:tc>
                <a:tc vMerge="1">
                  <a:txBody>
                    <a:bodyPr/>
                    <a:lstStyle/>
                    <a:p>
                      <a:endParaRPr lang="en-US"/>
                    </a:p>
                  </a:txBody>
                  <a:tcPr/>
                </a:tc>
                <a:tc>
                  <a:txBody>
                    <a:bodyPr/>
                    <a:lstStyle/>
                    <a:p>
                      <a:pPr marL="0" marR="0" indent="0" algn="ctr">
                        <a:lnSpc>
                          <a:spcPct val="115000"/>
                        </a:lnSpc>
                        <a:spcBef>
                          <a:spcPts val="0"/>
                        </a:spcBef>
                        <a:spcAft>
                          <a:spcPts val="0"/>
                        </a:spcAft>
                      </a:pPr>
                      <a:r>
                        <a:rPr lang="en-US" sz="1000" b="1" i="1" dirty="0" smtClean="0">
                          <a:solidFill>
                            <a:srgbClr val="000000"/>
                          </a:solidFill>
                          <a:latin typeface="Times New Roman"/>
                          <a:ea typeface="Times New Roman"/>
                          <a:cs typeface="Times New Roman"/>
                        </a:rPr>
                        <a:t>13</a:t>
                      </a:r>
                      <a:endParaRPr lang="en-US" sz="1000" b="1" i="1"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b="1" i="1" dirty="0" smtClean="0">
                          <a:solidFill>
                            <a:srgbClr val="000000"/>
                          </a:solidFill>
                          <a:latin typeface="Times New Roman"/>
                          <a:ea typeface="Times New Roman"/>
                          <a:cs typeface="Times New Roman"/>
                        </a:rPr>
                        <a:t>0.662 - 0.672</a:t>
                      </a:r>
                      <a:endParaRPr lang="en-US" sz="1000" b="1" i="1"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a:txBody>
                    <a:bodyPr/>
                    <a:lstStyle/>
                    <a:p>
                      <a:pPr marL="0" marR="0" indent="0" algn="ctr">
                        <a:lnSpc>
                          <a:spcPct val="115000"/>
                        </a:lnSpc>
                        <a:spcBef>
                          <a:spcPts val="0"/>
                        </a:spcBef>
                        <a:spcAft>
                          <a:spcPts val="0"/>
                        </a:spcAft>
                      </a:pPr>
                      <a:r>
                        <a:rPr lang="en-US" sz="1000">
                          <a:solidFill>
                            <a:srgbClr val="000000"/>
                          </a:solidFill>
                          <a:latin typeface="Times New Roman"/>
                          <a:ea typeface="Times New Roman"/>
                          <a:cs typeface="Times New Roman"/>
                        </a:rPr>
                        <a:t>M6</a:t>
                      </a:r>
                      <a:endParaRPr lang="en-US" sz="100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0.739 - 0.754</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15</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0.743 - 0.753</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smtClean="0">
                          <a:latin typeface="Calibri"/>
                          <a:ea typeface="Calibri"/>
                          <a:cs typeface="Times New Roman"/>
                        </a:rPr>
                        <a:t>-</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smtClean="0">
                          <a:latin typeface="Calibri"/>
                          <a:ea typeface="Calibri"/>
                          <a:cs typeface="Times New Roman"/>
                        </a:rPr>
                        <a:t>-</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rowSpan="2">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M7</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0.846 - 0.885</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2</a:t>
                      </a:r>
                      <a:endParaRPr lang="en-US" sz="1000" b="1" i="1"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0.841 - 0.876</a:t>
                      </a:r>
                      <a:endParaRPr lang="en-US" sz="1000" b="1" i="1"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ctr">
                        <a:lnSpc>
                          <a:spcPct val="115000"/>
                        </a:lnSpc>
                        <a:spcBef>
                          <a:spcPts val="0"/>
                        </a:spcBef>
                        <a:spcAft>
                          <a:spcPts val="0"/>
                        </a:spcAft>
                      </a:pPr>
                      <a:r>
                        <a:rPr lang="en-US" sz="1000" b="1" i="1" dirty="0" smtClean="0">
                          <a:latin typeface="Calibri"/>
                          <a:ea typeface="Calibri"/>
                          <a:cs typeface="Times New Roman"/>
                        </a:rPr>
                        <a:t>2</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indent="0" algn="ctr">
                        <a:lnSpc>
                          <a:spcPct val="115000"/>
                        </a:lnSpc>
                        <a:spcBef>
                          <a:spcPts val="0"/>
                        </a:spcBef>
                        <a:spcAft>
                          <a:spcPts val="0"/>
                        </a:spcAft>
                      </a:pPr>
                      <a:r>
                        <a:rPr lang="en-US" sz="1000" b="1" i="1" dirty="0" smtClean="0">
                          <a:latin typeface="Calibri"/>
                          <a:ea typeface="Calibri"/>
                          <a:cs typeface="Times New Roman"/>
                        </a:rPr>
                        <a:t>0.725 – 1.0</a:t>
                      </a:r>
                      <a:endParaRPr lang="en-US" sz="1000" b="1" i="1" dirty="0">
                        <a:latin typeface="Calibri"/>
                        <a:ea typeface="Calibri"/>
                        <a:cs typeface="Times New Roman"/>
                      </a:endParaRPr>
                    </a:p>
                  </a:txBody>
                  <a:tcPr marL="29763" marR="297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vMerge="1">
                  <a:txBody>
                    <a:bodyPr/>
                    <a:lstStyle/>
                    <a:p>
                      <a:endParaRPr lang="en-US"/>
                    </a:p>
                  </a:txBody>
                  <a:tcPr/>
                </a:tc>
                <a:tc vMerge="1">
                  <a:txBody>
                    <a:bodyPr/>
                    <a:lstStyle/>
                    <a:p>
                      <a:endParaRPr lang="en-US"/>
                    </a:p>
                  </a:txBody>
                  <a:tcPr/>
                </a:tc>
                <a:tc>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16</a:t>
                      </a:r>
                      <a:endParaRPr lang="en-US" sz="1000" b="1" i="1"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b="1" i="1" dirty="0">
                          <a:solidFill>
                            <a:srgbClr val="000000"/>
                          </a:solidFill>
                          <a:latin typeface="Times New Roman"/>
                          <a:ea typeface="Times New Roman"/>
                          <a:cs typeface="Times New Roman"/>
                        </a:rPr>
                        <a:t>0.862 - 0.877</a:t>
                      </a:r>
                      <a:endParaRPr lang="en-US" sz="1000" b="1" i="1"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indent="0" algn="ctr">
                        <a:lnSpc>
                          <a:spcPct val="115000"/>
                        </a:lnSpc>
                        <a:spcBef>
                          <a:spcPts val="0"/>
                        </a:spcBef>
                        <a:spcAft>
                          <a:spcPts val="0"/>
                        </a:spcAft>
                      </a:pP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42">
                <a:tc>
                  <a:txBody>
                    <a:bodyPr/>
                    <a:lstStyle/>
                    <a:p>
                      <a:pPr marL="0" marR="0" indent="0" algn="ctr">
                        <a:lnSpc>
                          <a:spcPct val="115000"/>
                        </a:lnSpc>
                        <a:spcBef>
                          <a:spcPts val="0"/>
                        </a:spcBef>
                        <a:spcAft>
                          <a:spcPts val="0"/>
                        </a:spcAft>
                      </a:pPr>
                      <a:r>
                        <a:rPr lang="en-US" sz="1000">
                          <a:solidFill>
                            <a:srgbClr val="000000"/>
                          </a:solidFill>
                          <a:latin typeface="Times New Roman"/>
                          <a:ea typeface="Times New Roman"/>
                          <a:cs typeface="Times New Roman"/>
                        </a:rPr>
                        <a:t>M8</a:t>
                      </a:r>
                      <a:endParaRPr lang="en-US" sz="100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a:solidFill>
                            <a:srgbClr val="000000"/>
                          </a:solidFill>
                          <a:latin typeface="Times New Roman"/>
                          <a:ea typeface="Times New Roman"/>
                          <a:cs typeface="Times New Roman"/>
                        </a:rPr>
                        <a:t>1.230 - 1.250</a:t>
                      </a:r>
                      <a:endParaRPr lang="en-US" sz="100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5</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a:solidFill>
                            <a:srgbClr val="000000"/>
                          </a:solidFill>
                          <a:latin typeface="Times New Roman"/>
                          <a:ea typeface="Times New Roman"/>
                          <a:cs typeface="Times New Roman"/>
                        </a:rPr>
                        <a:t>1.230 - 1.250</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smtClean="0">
                          <a:latin typeface="Calibri"/>
                          <a:ea typeface="Calibri"/>
                          <a:cs typeface="Times New Roman"/>
                        </a:rPr>
                        <a:t>-</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15000"/>
                        </a:lnSpc>
                        <a:spcBef>
                          <a:spcPts val="0"/>
                        </a:spcBef>
                        <a:spcAft>
                          <a:spcPts val="0"/>
                        </a:spcAft>
                      </a:pPr>
                      <a:r>
                        <a:rPr lang="en-US" sz="1000" dirty="0" smtClean="0">
                          <a:latin typeface="Calibri"/>
                          <a:ea typeface="Calibri"/>
                          <a:cs typeface="Times New Roman"/>
                        </a:rPr>
                        <a:t>-</a:t>
                      </a:r>
                      <a:endParaRPr lang="en-US" sz="1000" dirty="0">
                        <a:latin typeface="Calibri"/>
                        <a:ea typeface="Calibri"/>
                        <a:cs typeface="Times New Roman"/>
                      </a:endParaRPr>
                    </a:p>
                  </a:txBody>
                  <a:tcPr marL="29763" marR="29763"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Picture 84"/>
          <p:cNvPicPr>
            <a:picLocks noChangeAspect="1" noChangeArrowheads="1"/>
          </p:cNvPicPr>
          <p:nvPr/>
        </p:nvPicPr>
        <p:blipFill>
          <a:blip r:embed="rId3" cstate="print"/>
          <a:srcRect/>
          <a:stretch>
            <a:fillRect/>
          </a:stretch>
        </p:blipFill>
        <p:spPr bwMode="auto">
          <a:xfrm>
            <a:off x="8446002" y="101602"/>
            <a:ext cx="630035" cy="630381"/>
          </a:xfrm>
          <a:prstGeom prst="rect">
            <a:avLst/>
          </a:prstGeom>
          <a:noFill/>
          <a:ln w="9525" algn="ctr">
            <a:noFill/>
            <a:miter lim="800000"/>
            <a:headEnd/>
            <a:tailEnd/>
          </a:ln>
        </p:spPr>
      </p:pic>
      <p:pic>
        <p:nvPicPr>
          <p:cNvPr id="10" name="Picture 271"/>
          <p:cNvPicPr>
            <a:picLocks noChangeAspect="1" noChangeArrowheads="1"/>
          </p:cNvPicPr>
          <p:nvPr/>
        </p:nvPicPr>
        <p:blipFill>
          <a:blip r:embed="rId4" cstate="print"/>
          <a:srcRect/>
          <a:stretch>
            <a:fillRect/>
          </a:stretch>
        </p:blipFill>
        <p:spPr bwMode="auto">
          <a:xfrm>
            <a:off x="25400" y="109584"/>
            <a:ext cx="1155700" cy="477758"/>
          </a:xfrm>
          <a:prstGeom prst="rect">
            <a:avLst/>
          </a:prstGeom>
          <a:noFill/>
          <a:ln w="9525" algn="ctr">
            <a:noFill/>
            <a:miter lim="800000"/>
            <a:headEnd/>
            <a:tailEnd/>
          </a:ln>
        </p:spPr>
      </p:pic>
      <p:sp>
        <p:nvSpPr>
          <p:cNvPr id="11" name="Slide Number Placeholder 10"/>
          <p:cNvSpPr>
            <a:spLocks noGrp="1"/>
          </p:cNvSpPr>
          <p:nvPr>
            <p:ph type="sldNum" sz="quarter" idx="12"/>
          </p:nvPr>
        </p:nvSpPr>
        <p:spPr/>
        <p:txBody>
          <a:bodyPr/>
          <a:lstStyle/>
          <a:p>
            <a:fld id="{C29A7AA6-4ABC-4943-B789-354191CCA8D6}"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885"/>
            <a:ext cx="8229600" cy="1143000"/>
          </a:xfrm>
        </p:spPr>
        <p:txBody>
          <a:bodyPr>
            <a:normAutofit/>
          </a:bodyPr>
          <a:lstStyle/>
          <a:p>
            <a:r>
              <a:rPr lang="en-US" sz="3600" dirty="0" smtClean="0">
                <a:latin typeface="Times New Roman" pitchFamily="18" charset="0"/>
                <a:cs typeface="Times New Roman" pitchFamily="18" charset="0"/>
              </a:rPr>
              <a:t>VIIRS Bias over Desert (SNO-x)</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4565041"/>
            <a:ext cx="8763000" cy="1659114"/>
          </a:xfrm>
        </p:spPr>
        <p:txBody>
          <a:bodyPr>
            <a:noAutofit/>
          </a:bodyPr>
          <a:lstStyle/>
          <a:p>
            <a:r>
              <a:rPr lang="en-US" sz="1800" dirty="0" smtClean="0">
                <a:latin typeface="Times New Roman" pitchFamily="18" charset="0"/>
                <a:cs typeface="Times New Roman" pitchFamily="18" charset="0"/>
              </a:rPr>
              <a:t>SNO-x based inter-comparison of S-NPP VIIRS and AQUA MODIS</a:t>
            </a:r>
          </a:p>
          <a:p>
            <a:pPr lvl="1"/>
            <a:r>
              <a:rPr lang="en-US" sz="1700" dirty="0" smtClean="0">
                <a:latin typeface="Times New Roman" pitchFamily="18" charset="0"/>
                <a:cs typeface="Times New Roman" pitchFamily="18" charset="0"/>
              </a:rPr>
              <a:t>VIIRS bias for M bands (M1 to M8) relative to MODIS using SNO-x is within 2% ± 1%.</a:t>
            </a:r>
          </a:p>
          <a:p>
            <a:r>
              <a:rPr lang="en-US" sz="1800" dirty="0" smtClean="0">
                <a:latin typeface="Times New Roman" pitchFamily="18" charset="0"/>
                <a:cs typeface="Times New Roman" pitchFamily="18" charset="0"/>
              </a:rPr>
              <a:t>M10 bias estimated using Libya-4 and Sudan-1deserts is on the order of 2.0% ± 0.4%</a:t>
            </a:r>
          </a:p>
          <a:p>
            <a:r>
              <a:rPr lang="en-US" sz="1800" dirty="0" smtClean="0">
                <a:latin typeface="Times New Roman" pitchFamily="18" charset="0"/>
                <a:cs typeface="Times New Roman" pitchFamily="18" charset="0"/>
              </a:rPr>
              <a:t>M11 RSR doesn’t match with MODIS and  indicates large observed bias  ~6% ± 1% before accounting spectral differences.</a:t>
            </a:r>
          </a:p>
        </p:txBody>
      </p:sp>
      <p:pic>
        <p:nvPicPr>
          <p:cNvPr id="8" name="Picture 84"/>
          <p:cNvPicPr>
            <a:picLocks noChangeAspect="1" noChangeArrowheads="1"/>
          </p:cNvPicPr>
          <p:nvPr/>
        </p:nvPicPr>
        <p:blipFill>
          <a:blip r:embed="rId2" cstate="print"/>
          <a:srcRect/>
          <a:stretch>
            <a:fillRect/>
          </a:stretch>
        </p:blipFill>
        <p:spPr bwMode="auto">
          <a:xfrm>
            <a:off x="8446002" y="101602"/>
            <a:ext cx="630035" cy="630381"/>
          </a:xfrm>
          <a:prstGeom prst="rect">
            <a:avLst/>
          </a:prstGeom>
          <a:noFill/>
          <a:ln w="9525" algn="ctr">
            <a:noFill/>
            <a:miter lim="800000"/>
            <a:headEnd/>
            <a:tailEnd/>
          </a:ln>
        </p:spPr>
      </p:pic>
      <p:pic>
        <p:nvPicPr>
          <p:cNvPr id="9" name="Picture 271"/>
          <p:cNvPicPr>
            <a:picLocks noChangeAspect="1" noChangeArrowheads="1"/>
          </p:cNvPicPr>
          <p:nvPr/>
        </p:nvPicPr>
        <p:blipFill>
          <a:blip r:embed="rId3" cstate="print"/>
          <a:srcRect/>
          <a:stretch>
            <a:fillRect/>
          </a:stretch>
        </p:blipFill>
        <p:spPr bwMode="auto">
          <a:xfrm>
            <a:off x="25400" y="109584"/>
            <a:ext cx="1155700" cy="477758"/>
          </a:xfrm>
          <a:prstGeom prst="rect">
            <a:avLst/>
          </a:prstGeom>
          <a:noFill/>
          <a:ln w="9525" algn="ctr">
            <a:noFill/>
            <a:miter lim="800000"/>
            <a:headEnd/>
            <a:tailEnd/>
          </a:ln>
        </p:spPr>
      </p:pic>
      <p:grpSp>
        <p:nvGrpSpPr>
          <p:cNvPr id="31" name="Group 30"/>
          <p:cNvGrpSpPr/>
          <p:nvPr/>
        </p:nvGrpSpPr>
        <p:grpSpPr>
          <a:xfrm>
            <a:off x="381000" y="1336964"/>
            <a:ext cx="7975353" cy="2989857"/>
            <a:chOff x="381000" y="1295400"/>
            <a:chExt cx="7975353" cy="2989857"/>
          </a:xfrm>
        </p:grpSpPr>
        <p:pic>
          <p:nvPicPr>
            <p:cNvPr id="1026" name="Picture 2"/>
            <p:cNvPicPr>
              <a:picLocks noChangeAspect="1" noChangeArrowheads="1"/>
            </p:cNvPicPr>
            <p:nvPr/>
          </p:nvPicPr>
          <p:blipFill>
            <a:blip r:embed="rId4" cstate="print"/>
            <a:srcRect/>
            <a:stretch>
              <a:fillRect/>
            </a:stretch>
          </p:blipFill>
          <p:spPr bwMode="auto">
            <a:xfrm>
              <a:off x="381000" y="1295400"/>
              <a:ext cx="7975353" cy="2989857"/>
            </a:xfrm>
            <a:prstGeom prst="rect">
              <a:avLst/>
            </a:prstGeom>
            <a:noFill/>
            <a:ln w="9525">
              <a:noFill/>
              <a:miter lim="800000"/>
              <a:headEnd/>
              <a:tailEnd/>
            </a:ln>
          </p:spPr>
        </p:pic>
        <p:sp>
          <p:nvSpPr>
            <p:cNvPr id="12" name="TextBox 11"/>
            <p:cNvSpPr txBox="1"/>
            <p:nvPr/>
          </p:nvSpPr>
          <p:spPr>
            <a:xfrm>
              <a:off x="845277" y="2272944"/>
              <a:ext cx="339087" cy="313237"/>
            </a:xfrm>
            <a:prstGeom prst="rect">
              <a:avLst/>
            </a:prstGeom>
            <a:noFill/>
          </p:spPr>
          <p:txBody>
            <a:bodyPr wrap="square" rtlCol="0">
              <a:spAutoFit/>
            </a:bodyPr>
            <a:lstStyle/>
            <a:p>
              <a:r>
                <a:rPr lang="en-US" sz="1400" dirty="0" smtClean="0">
                  <a:latin typeface="Times New Roman" pitchFamily="18" charset="0"/>
                  <a:cs typeface="Times New Roman" pitchFamily="18" charset="0"/>
                </a:rPr>
                <a:t>1</a:t>
              </a:r>
              <a:endParaRPr lang="en-US" sz="1400" dirty="0">
                <a:latin typeface="Times New Roman" pitchFamily="18" charset="0"/>
                <a:cs typeface="Times New Roman" pitchFamily="18" charset="0"/>
              </a:endParaRPr>
            </a:p>
          </p:txBody>
        </p:sp>
        <p:cxnSp>
          <p:nvCxnSpPr>
            <p:cNvPr id="17" name="Straight Arrow Connector 16"/>
            <p:cNvCxnSpPr/>
            <p:nvPr/>
          </p:nvCxnSpPr>
          <p:spPr>
            <a:xfrm flipV="1">
              <a:off x="1089114" y="2288181"/>
              <a:ext cx="0" cy="228600"/>
            </a:xfrm>
            <a:prstGeom prst="straightConnector1">
              <a:avLst/>
            </a:prstGeom>
            <a:ln w="31750">
              <a:tailEnd type="stealt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05000" y="2286000"/>
              <a:ext cx="339087" cy="313237"/>
            </a:xfrm>
            <a:prstGeom prst="rect">
              <a:avLst/>
            </a:prstGeom>
            <a:noFill/>
          </p:spPr>
          <p:txBody>
            <a:bodyPr wrap="square" rtlCol="0">
              <a:spAutoFit/>
            </a:bodyPr>
            <a:lstStyle/>
            <a:p>
              <a:r>
                <a:rPr lang="en-US" sz="1400" dirty="0" smtClean="0">
                  <a:latin typeface="Times New Roman" pitchFamily="18" charset="0"/>
                  <a:cs typeface="Times New Roman" pitchFamily="18" charset="0"/>
                </a:rPr>
                <a:t>2</a:t>
              </a:r>
              <a:endParaRPr lang="en-US" sz="1400" dirty="0">
                <a:latin typeface="Times New Roman" pitchFamily="18" charset="0"/>
                <a:cs typeface="Times New Roman" pitchFamily="18" charset="0"/>
              </a:endParaRPr>
            </a:p>
          </p:txBody>
        </p:sp>
        <p:cxnSp>
          <p:nvCxnSpPr>
            <p:cNvPr id="19" name="Straight Arrow Connector 18"/>
            <p:cNvCxnSpPr/>
            <p:nvPr/>
          </p:nvCxnSpPr>
          <p:spPr>
            <a:xfrm flipV="1">
              <a:off x="2148837" y="2283819"/>
              <a:ext cx="0" cy="228600"/>
            </a:xfrm>
            <a:prstGeom prst="straightConnector1">
              <a:avLst/>
            </a:prstGeom>
            <a:ln w="31750">
              <a:tailEnd type="stealt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59036" y="2286000"/>
              <a:ext cx="339087" cy="313237"/>
            </a:xfrm>
            <a:prstGeom prst="rect">
              <a:avLst/>
            </a:prstGeom>
            <a:noFill/>
          </p:spPr>
          <p:txBody>
            <a:bodyPr wrap="square" rtlCol="0">
              <a:spAutoFit/>
            </a:bodyPr>
            <a:lstStyle/>
            <a:p>
              <a:r>
                <a:rPr lang="en-US" sz="1400" dirty="0" smtClean="0">
                  <a:latin typeface="Times New Roman" pitchFamily="18" charset="0"/>
                  <a:cs typeface="Times New Roman" pitchFamily="18" charset="0"/>
                </a:rPr>
                <a:t>3</a:t>
              </a:r>
              <a:endParaRPr lang="en-US" sz="1400" dirty="0">
                <a:latin typeface="Times New Roman" pitchFamily="18" charset="0"/>
                <a:cs typeface="Times New Roman" pitchFamily="18" charset="0"/>
              </a:endParaRPr>
            </a:p>
          </p:txBody>
        </p:sp>
        <p:cxnSp>
          <p:nvCxnSpPr>
            <p:cNvPr id="21" name="Straight Arrow Connector 20"/>
            <p:cNvCxnSpPr/>
            <p:nvPr/>
          </p:nvCxnSpPr>
          <p:spPr>
            <a:xfrm flipV="1">
              <a:off x="3402873" y="2283819"/>
              <a:ext cx="0" cy="228600"/>
            </a:xfrm>
            <a:prstGeom prst="straightConnector1">
              <a:avLst/>
            </a:prstGeom>
            <a:ln w="31750">
              <a:tailEnd type="stealth"/>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810000" y="1541418"/>
              <a:ext cx="0" cy="228600"/>
            </a:xfrm>
            <a:prstGeom prst="straightConnector1">
              <a:avLst/>
            </a:prstGeom>
            <a:ln w="31750">
              <a:tailEnd type="stealt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81400" y="1432563"/>
              <a:ext cx="339087" cy="313237"/>
            </a:xfrm>
            <a:prstGeom prst="rect">
              <a:avLst/>
            </a:prstGeom>
            <a:noFill/>
          </p:spPr>
          <p:txBody>
            <a:bodyPr wrap="square" rtlCol="0">
              <a:spAutoFit/>
            </a:bodyPr>
            <a:lstStyle/>
            <a:p>
              <a:r>
                <a:rPr lang="en-US" sz="1400" dirty="0" smtClean="0">
                  <a:latin typeface="Times New Roman" pitchFamily="18" charset="0"/>
                  <a:cs typeface="Times New Roman" pitchFamily="18" charset="0"/>
                </a:rPr>
                <a:t>4</a:t>
              </a:r>
              <a:endParaRPr lang="en-US" sz="1400" dirty="0">
                <a:latin typeface="Times New Roman" pitchFamily="18" charset="0"/>
                <a:cs typeface="Times New Roman" pitchFamily="18" charset="0"/>
              </a:endParaRPr>
            </a:p>
          </p:txBody>
        </p:sp>
      </p:grpSp>
      <p:sp>
        <p:nvSpPr>
          <p:cNvPr id="30" name="Slide Number Placeholder 29"/>
          <p:cNvSpPr>
            <a:spLocks noGrp="1"/>
          </p:cNvSpPr>
          <p:nvPr>
            <p:ph type="sldNum" sz="quarter" idx="12"/>
          </p:nvPr>
        </p:nvSpPr>
        <p:spPr/>
        <p:txBody>
          <a:bodyPr/>
          <a:lstStyle/>
          <a:p>
            <a:fld id="{C29A7AA6-4ABC-4943-B789-354191CCA8D6}"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20028</TotalTime>
  <Words>1670</Words>
  <Application>Microsoft Office PowerPoint</Application>
  <PresentationFormat>On-screen Show (4:3)</PresentationFormat>
  <Paragraphs>253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Times New Roman</vt:lpstr>
      <vt:lpstr>Wingdings</vt:lpstr>
      <vt:lpstr>Office Theme</vt:lpstr>
      <vt:lpstr>Establishing Consistent Radiometric Calibration between NOAA AVHRR and Suomi NPP VIIRS     to Improve Satellite Data Quality for       Weather and Climate</vt:lpstr>
      <vt:lpstr>Outline</vt:lpstr>
      <vt:lpstr>Objective</vt:lpstr>
      <vt:lpstr>Background</vt:lpstr>
      <vt:lpstr>SNO and SNO-x</vt:lpstr>
      <vt:lpstr>Methodology</vt:lpstr>
      <vt:lpstr>Methodology contd.</vt:lpstr>
      <vt:lpstr>VIIRS, MODIS and AVHRR Matching Bands</vt:lpstr>
      <vt:lpstr>VIIRS Bias over Desert (SNO-x)</vt:lpstr>
      <vt:lpstr>AVHRR Bias over Desert (SNO-x)</vt:lpstr>
      <vt:lpstr>AVHRR Bias over Polar Region (SNO)</vt:lpstr>
      <vt:lpstr>AVHRR and VIIRS over Dome C</vt:lpstr>
      <vt:lpstr>Expected Spectral Bias</vt:lpstr>
      <vt:lpstr>Residual Bias of AVHRR</vt:lpstr>
      <vt:lpstr>Summary and Future Work</vt:lpstr>
      <vt:lpstr>References</vt:lpstr>
    </vt:vector>
  </TitlesOfParts>
  <Company>NOAA / NESDIS / STAR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Establishing Consistent Radiometric Calibration between NOAA AVHRR and Suomi NPP VIIRS     to Improve Satellite Data Quality for       Weather and Climate Applications</dc:title>
  <dc:creator>suprety</dc:creator>
  <cp:lastModifiedBy>Shakila Merchant</cp:lastModifiedBy>
  <cp:revision>61</cp:revision>
  <dcterms:created xsi:type="dcterms:W3CDTF">2014-08-22T13:14:04Z</dcterms:created>
  <dcterms:modified xsi:type="dcterms:W3CDTF">2014-09-08T17:17:14Z</dcterms:modified>
</cp:coreProperties>
</file>